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9" r:id="rId1"/>
  </p:sldMasterIdLst>
  <p:notesMasterIdLst>
    <p:notesMasterId r:id="rId139"/>
  </p:notesMasterIdLst>
  <p:sldIdLst>
    <p:sldId id="257" r:id="rId2"/>
    <p:sldId id="452" r:id="rId3"/>
    <p:sldId id="379" r:id="rId4"/>
    <p:sldId id="357" r:id="rId5"/>
    <p:sldId id="447" r:id="rId6"/>
    <p:sldId id="356" r:id="rId7"/>
    <p:sldId id="355" r:id="rId8"/>
    <p:sldId id="307" r:id="rId9"/>
    <p:sldId id="386" r:id="rId10"/>
    <p:sldId id="258" r:id="rId11"/>
    <p:sldId id="259" r:id="rId12"/>
    <p:sldId id="383" r:id="rId13"/>
    <p:sldId id="308" r:id="rId14"/>
    <p:sldId id="261" r:id="rId15"/>
    <p:sldId id="387" r:id="rId16"/>
    <p:sldId id="262" r:id="rId17"/>
    <p:sldId id="265" r:id="rId18"/>
    <p:sldId id="362" r:id="rId19"/>
    <p:sldId id="363" r:id="rId20"/>
    <p:sldId id="364" r:id="rId21"/>
    <p:sldId id="374" r:id="rId22"/>
    <p:sldId id="365" r:id="rId23"/>
    <p:sldId id="366" r:id="rId24"/>
    <p:sldId id="396" r:id="rId25"/>
    <p:sldId id="367" r:id="rId26"/>
    <p:sldId id="369" r:id="rId27"/>
    <p:sldId id="371" r:id="rId28"/>
    <p:sldId id="267" r:id="rId29"/>
    <p:sldId id="359" r:id="rId30"/>
    <p:sldId id="376" r:id="rId31"/>
    <p:sldId id="361" r:id="rId32"/>
    <p:sldId id="268" r:id="rId33"/>
    <p:sldId id="310" r:id="rId34"/>
    <p:sldId id="311" r:id="rId35"/>
    <p:sldId id="312" r:id="rId36"/>
    <p:sldId id="270" r:id="rId37"/>
    <p:sldId id="271" r:id="rId38"/>
    <p:sldId id="273" r:id="rId39"/>
    <p:sldId id="313" r:id="rId40"/>
    <p:sldId id="316" r:id="rId41"/>
    <p:sldId id="391" r:id="rId42"/>
    <p:sldId id="283" r:id="rId43"/>
    <p:sldId id="337" r:id="rId44"/>
    <p:sldId id="338" r:id="rId45"/>
    <p:sldId id="373" r:id="rId46"/>
    <p:sldId id="284" r:id="rId47"/>
    <p:sldId id="343" r:id="rId48"/>
    <p:sldId id="286" r:id="rId49"/>
    <p:sldId id="345" r:id="rId50"/>
    <p:sldId id="346" r:id="rId51"/>
    <p:sldId id="347" r:id="rId52"/>
    <p:sldId id="348" r:id="rId53"/>
    <p:sldId id="349" r:id="rId54"/>
    <p:sldId id="350" r:id="rId55"/>
    <p:sldId id="450" r:id="rId56"/>
    <p:sldId id="358" r:id="rId57"/>
    <p:sldId id="372" r:id="rId58"/>
    <p:sldId id="306" r:id="rId59"/>
    <p:sldId id="290" r:id="rId60"/>
    <p:sldId id="325" r:id="rId61"/>
    <p:sldId id="326" r:id="rId62"/>
    <p:sldId id="327" r:id="rId63"/>
    <p:sldId id="295" r:id="rId64"/>
    <p:sldId id="328" r:id="rId65"/>
    <p:sldId id="451" r:id="rId66"/>
    <p:sldId id="392" r:id="rId67"/>
    <p:sldId id="297" r:id="rId68"/>
    <p:sldId id="298" r:id="rId69"/>
    <p:sldId id="329" r:id="rId70"/>
    <p:sldId id="330" r:id="rId71"/>
    <p:sldId id="331" r:id="rId72"/>
    <p:sldId id="300" r:id="rId73"/>
    <p:sldId id="380" r:id="rId74"/>
    <p:sldId id="302" r:id="rId75"/>
    <p:sldId id="377" r:id="rId76"/>
    <p:sldId id="378" r:id="rId77"/>
    <p:sldId id="336" r:id="rId78"/>
    <p:sldId id="333" r:id="rId79"/>
    <p:sldId id="334" r:id="rId80"/>
    <p:sldId id="335" r:id="rId81"/>
    <p:sldId id="393" r:id="rId82"/>
    <p:sldId id="317" r:id="rId83"/>
    <p:sldId id="397" r:id="rId84"/>
    <p:sldId id="398" r:id="rId85"/>
    <p:sldId id="399" r:id="rId86"/>
    <p:sldId id="400" r:id="rId87"/>
    <p:sldId id="401" r:id="rId88"/>
    <p:sldId id="402" r:id="rId89"/>
    <p:sldId id="403" r:id="rId90"/>
    <p:sldId id="404" r:id="rId91"/>
    <p:sldId id="405" r:id="rId92"/>
    <p:sldId id="406" r:id="rId93"/>
    <p:sldId id="407" r:id="rId94"/>
    <p:sldId id="408" r:id="rId95"/>
    <p:sldId id="409" r:id="rId96"/>
    <p:sldId id="410" r:id="rId97"/>
    <p:sldId id="411" r:id="rId98"/>
    <p:sldId id="412" r:id="rId99"/>
    <p:sldId id="413" r:id="rId100"/>
    <p:sldId id="414" r:id="rId101"/>
    <p:sldId id="415" r:id="rId102"/>
    <p:sldId id="416" r:id="rId103"/>
    <p:sldId id="417" r:id="rId104"/>
    <p:sldId id="418" r:id="rId105"/>
    <p:sldId id="419" r:id="rId106"/>
    <p:sldId id="420" r:id="rId107"/>
    <p:sldId id="421" r:id="rId108"/>
    <p:sldId id="423" r:id="rId109"/>
    <p:sldId id="422" r:id="rId110"/>
    <p:sldId id="424" r:id="rId111"/>
    <p:sldId id="425" r:id="rId112"/>
    <p:sldId id="426" r:id="rId113"/>
    <p:sldId id="427" r:id="rId114"/>
    <p:sldId id="428" r:id="rId115"/>
    <p:sldId id="429" r:id="rId116"/>
    <p:sldId id="430" r:id="rId117"/>
    <p:sldId id="431" r:id="rId118"/>
    <p:sldId id="432" r:id="rId119"/>
    <p:sldId id="433" r:id="rId120"/>
    <p:sldId id="434" r:id="rId121"/>
    <p:sldId id="435" r:id="rId122"/>
    <p:sldId id="436" r:id="rId123"/>
    <p:sldId id="437" r:id="rId124"/>
    <p:sldId id="438" r:id="rId125"/>
    <p:sldId id="439" r:id="rId126"/>
    <p:sldId id="440" r:id="rId127"/>
    <p:sldId id="441" r:id="rId128"/>
    <p:sldId id="442" r:id="rId129"/>
    <p:sldId id="443" r:id="rId130"/>
    <p:sldId id="444" r:id="rId131"/>
    <p:sldId id="448" r:id="rId132"/>
    <p:sldId id="445" r:id="rId133"/>
    <p:sldId id="381" r:id="rId134"/>
    <p:sldId id="375" r:id="rId135"/>
    <p:sldId id="449" r:id="rId136"/>
    <p:sldId id="382" r:id="rId137"/>
    <p:sldId id="395" r:id="rId138"/>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4057"/>
    <a:srgbClr val="491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7621" autoAdjust="0"/>
  </p:normalViewPr>
  <p:slideViewPr>
    <p:cSldViewPr>
      <p:cViewPr varScale="1">
        <p:scale>
          <a:sx n="94" d="100"/>
          <a:sy n="94" d="100"/>
        </p:scale>
        <p:origin x="84" y="2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10/2/2021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375585248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a:t>
            </a:fld>
            <a:endParaRPr lang="en-US" dirty="0"/>
          </a:p>
        </p:txBody>
      </p:sp>
    </p:spTree>
    <p:extLst>
      <p:ext uri="{BB962C8B-B14F-4D97-AF65-F5344CB8AC3E}">
        <p14:creationId xmlns:p14="http://schemas.microsoft.com/office/powerpoint/2010/main" val="340943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turn on the Color LUT.  You can see we’re artistically applying a cool tint.  This is the final shot form the game, but</a:t>
            </a:r>
            <a:r>
              <a:rPr lang="en-US" baseline="0" dirty="0"/>
              <a:t> so far, nothing we couldn’t do before.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a:p>
        </p:txBody>
      </p:sp>
    </p:spTree>
    <p:extLst>
      <p:ext uri="{BB962C8B-B14F-4D97-AF65-F5344CB8AC3E}">
        <p14:creationId xmlns:p14="http://schemas.microsoft.com/office/powerpoint/2010/main" val="38139535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extend the functionality and allow</a:t>
            </a:r>
            <a:r>
              <a:rPr lang="en-US" baseline="0" dirty="0"/>
              <a:t> for persistence of data we implemented a Particle Influence render target that stored direction and intensity of rotation and could be written into with particles. That allowed us to have an unlimited amount of character and vehicle interactions for the constant cost of sampling this 2d buffer for every vertex. It was a good tradeoff.</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100</a:t>
            </a:fld>
            <a:endParaRPr lang="en-US"/>
          </a:p>
        </p:txBody>
      </p:sp>
    </p:spTree>
    <p:extLst>
      <p:ext uri="{BB962C8B-B14F-4D97-AF65-F5344CB8AC3E}">
        <p14:creationId xmlns:p14="http://schemas.microsoft.com/office/powerpoint/2010/main" val="42208369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vehicle press down foliage was an important</a:t>
            </a:r>
            <a:r>
              <a:rPr lang="en-US" baseline="0" dirty="0"/>
              <a:t> problem to solve since we have a lot of vehicular gameplay.</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101</a:t>
            </a:fld>
            <a:endParaRPr lang="en-US"/>
          </a:p>
        </p:txBody>
      </p:sp>
    </p:spTree>
    <p:extLst>
      <p:ext uri="{BB962C8B-B14F-4D97-AF65-F5344CB8AC3E}">
        <p14:creationId xmlns:p14="http://schemas.microsoft.com/office/powerpoint/2010/main" val="21060522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a:t>
            </a:r>
            <a:r>
              <a:rPr lang="en-US" baseline="0" dirty="0"/>
              <a:t> generic communication pipeline between FX and Shaders allowed us other fun uses, like characters masking certain material layers from the objects underneath.</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102</a:t>
            </a:fld>
            <a:endParaRPr lang="en-US"/>
          </a:p>
        </p:txBody>
      </p:sp>
    </p:spTree>
    <p:extLst>
      <p:ext uri="{BB962C8B-B14F-4D97-AF65-F5344CB8AC3E}">
        <p14:creationId xmlns:p14="http://schemas.microsoft.com/office/powerpoint/2010/main" val="7870202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Porting the same logic to skinned meshes wasn’t quite trivial though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103</a:t>
            </a:fld>
            <a:endParaRPr lang="en-US"/>
          </a:p>
        </p:txBody>
      </p:sp>
    </p:spTree>
    <p:extLst>
      <p:ext uri="{BB962C8B-B14F-4D97-AF65-F5344CB8AC3E}">
        <p14:creationId xmlns:p14="http://schemas.microsoft.com/office/powerpoint/2010/main" val="704464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solution, f</a:t>
            </a:r>
            <a:r>
              <a:rPr lang="en-US" dirty="0"/>
              <a:t>or</a:t>
            </a:r>
            <a:r>
              <a:rPr lang="en-US" baseline="0" dirty="0"/>
              <a:t> every hair card we chose one pivot vertex and made it’s post-skinning position available in the shader for every vertex in the common shell.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104</a:t>
            </a:fld>
            <a:endParaRPr lang="en-US"/>
          </a:p>
        </p:txBody>
      </p:sp>
    </p:spTree>
    <p:extLst>
      <p:ext uri="{BB962C8B-B14F-4D97-AF65-F5344CB8AC3E}">
        <p14:creationId xmlns:p14="http://schemas.microsoft.com/office/powerpoint/2010/main" val="25020924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a:t>
            </a:r>
            <a:r>
              <a:rPr lang="en-US" baseline="0" dirty="0"/>
              <a:t> example of the per hair card movement.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105</a:t>
            </a:fld>
            <a:endParaRPr lang="en-US"/>
          </a:p>
        </p:txBody>
      </p:sp>
    </p:spTree>
    <p:extLst>
      <p:ext uri="{BB962C8B-B14F-4D97-AF65-F5344CB8AC3E}">
        <p14:creationId xmlns:p14="http://schemas.microsoft.com/office/powerpoint/2010/main" val="39037985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also wanted directional data.</a:t>
            </a:r>
            <a:r>
              <a:rPr lang="en-US" baseline="0" dirty="0"/>
              <a:t> For example to limit hair wind to just the side of the head that is directly facing wind direction. But there was no proper generalized direction data, as vertex </a:t>
            </a:r>
            <a:r>
              <a:rPr lang="en-US" baseline="0" dirty="0" err="1"/>
              <a:t>normals</a:t>
            </a:r>
            <a:r>
              <a:rPr lang="en-US" baseline="0" dirty="0"/>
              <a:t> in this situation are all over the place.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106</a:t>
            </a:fld>
            <a:endParaRPr lang="en-US"/>
          </a:p>
        </p:txBody>
      </p:sp>
    </p:spTree>
    <p:extLst>
      <p:ext uri="{BB962C8B-B14F-4D97-AF65-F5344CB8AC3E}">
        <p14:creationId xmlns:p14="http://schemas.microsoft.com/office/powerpoint/2010/main" val="8906811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a:t>
            </a:r>
            <a:r>
              <a:rPr lang="en-US" baseline="0" dirty="0"/>
              <a:t> was an additional vertex color set that would store generalized directional information and would be pushed through the normal skinning compute. Basically a generic extra normal set.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107</a:t>
            </a:fld>
            <a:endParaRPr lang="en-US"/>
          </a:p>
        </p:txBody>
      </p:sp>
    </p:spTree>
    <p:extLst>
      <p:ext uri="{BB962C8B-B14F-4D97-AF65-F5344CB8AC3E}">
        <p14:creationId xmlns:p14="http://schemas.microsoft.com/office/powerpoint/2010/main" val="34192776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use of that directional data was the procedural</a:t>
            </a:r>
            <a:r>
              <a:rPr lang="en-US" baseline="0" dirty="0"/>
              <a:t> hair gravity feature we used to simulate Drake’s wet hair. It relied on the same inputs as the wind which made it quite painless to implement.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108</a:t>
            </a:fld>
            <a:endParaRPr lang="en-US"/>
          </a:p>
        </p:txBody>
      </p:sp>
    </p:spTree>
    <p:extLst>
      <p:ext uri="{BB962C8B-B14F-4D97-AF65-F5344CB8AC3E}">
        <p14:creationId xmlns:p14="http://schemas.microsoft.com/office/powerpoint/2010/main" val="19763647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didn’t actually rotate</a:t>
            </a:r>
            <a:r>
              <a:rPr lang="en-US" baseline="0" dirty="0"/>
              <a:t> the hair cards but rather pushed the verts that are furthest from the pivot down in world-space. It was a simpler solution and the stretching wasn’t noticeable.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109</a:t>
            </a:fld>
            <a:endParaRPr lang="en-US"/>
          </a:p>
        </p:txBody>
      </p:sp>
    </p:spTree>
    <p:extLst>
      <p:ext uri="{BB962C8B-B14F-4D97-AF65-F5344CB8AC3E}">
        <p14:creationId xmlns:p14="http://schemas.microsoft.com/office/powerpoint/2010/main" val="635114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question – why do we want to color grade in HDR?  It allows us to treat the color grading more like a filter on the lens, rather than a post process effect.  Let’s do an extreme example.  Here’s a shot from the final game.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10814775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use-case of the directional info was the</a:t>
            </a:r>
            <a:r>
              <a:rPr lang="en-US" baseline="0" dirty="0"/>
              <a:t> shader cloth wind.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110</a:t>
            </a:fld>
            <a:endParaRPr lang="en-US"/>
          </a:p>
        </p:txBody>
      </p:sp>
    </p:spTree>
    <p:extLst>
      <p:ext uri="{BB962C8B-B14F-4D97-AF65-F5344CB8AC3E}">
        <p14:creationId xmlns:p14="http://schemas.microsoft.com/office/powerpoint/2010/main" val="24551688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the skinned extra normal set and Wind direction we could derive a mask for the part of the shirt that would have cloth wind ripples. Then we projected our 2d wave function from both X and Z axes and animated it scrolling down in the vertex shader. That gave us the silhouette change but normal update was a very big part of the effect. So we just added a normal map of the same wave pattern and blended that in the pixel shader.</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111</a:t>
            </a:fld>
            <a:endParaRPr lang="en-US"/>
          </a:p>
        </p:txBody>
      </p:sp>
    </p:spTree>
    <p:extLst>
      <p:ext uri="{BB962C8B-B14F-4D97-AF65-F5344CB8AC3E}">
        <p14:creationId xmlns:p14="http://schemas.microsoft.com/office/powerpoint/2010/main" val="24551688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additional</a:t>
            </a:r>
            <a:r>
              <a:rPr lang="en-US" baseline="0" dirty="0"/>
              <a:t> feature of our wind system is blending in a vertex color morph target based on global wind gust.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112</a:t>
            </a:fld>
            <a:endParaRPr lang="en-US"/>
          </a:p>
        </p:txBody>
      </p:sp>
    </p:spTree>
    <p:extLst>
      <p:ext uri="{BB962C8B-B14F-4D97-AF65-F5344CB8AC3E}">
        <p14:creationId xmlns:p14="http://schemas.microsoft.com/office/powerpoint/2010/main" val="28395991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way we combine procedural pivot and normal based wind simulation with 2 discrete “</a:t>
            </a:r>
            <a:r>
              <a:rPr lang="en-US" baseline="0" dirty="0" err="1"/>
              <a:t>keyframes</a:t>
            </a:r>
            <a:r>
              <a:rPr lang="en-US" baseline="0" dirty="0"/>
              <a:t>” for extreme intensities.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113</a:t>
            </a:fld>
            <a:endParaRPr lang="en-US"/>
          </a:p>
        </p:txBody>
      </p:sp>
    </p:spTree>
    <p:extLst>
      <p:ext uri="{BB962C8B-B14F-4D97-AF65-F5344CB8AC3E}">
        <p14:creationId xmlns:p14="http://schemas.microsoft.com/office/powerpoint/2010/main" val="37821921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to</a:t>
            </a:r>
            <a:r>
              <a:rPr lang="en-US" baseline="0" dirty="0"/>
              <a:t> come out of this was </a:t>
            </a:r>
            <a:r>
              <a:rPr lang="en-US" baseline="0" dirty="0" err="1"/>
              <a:t>StepMorph</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We would blend to a morph target based on player distance to sub-object pivot to create more response to the player in the world.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114</a:t>
            </a:fld>
            <a:endParaRPr lang="en-US"/>
          </a:p>
        </p:txBody>
      </p:sp>
    </p:spTree>
    <p:extLst>
      <p:ext uri="{BB962C8B-B14F-4D97-AF65-F5344CB8AC3E}">
        <p14:creationId xmlns:p14="http://schemas.microsoft.com/office/powerpoint/2010/main" val="1763321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a:t>
            </a:r>
            <a:r>
              <a:rPr lang="en-US" baseline="0" dirty="0"/>
              <a:t> the code is extremely simple. Particle World Influence render target was a way to provide persistence to this technology as well.</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115</a:t>
            </a:fld>
            <a:endParaRPr lang="en-US"/>
          </a:p>
        </p:txBody>
      </p:sp>
    </p:spTree>
    <p:extLst>
      <p:ext uri="{BB962C8B-B14F-4D97-AF65-F5344CB8AC3E}">
        <p14:creationId xmlns:p14="http://schemas.microsoft.com/office/powerpoint/2010/main" val="8975858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you’ve</a:t>
            </a:r>
            <a:r>
              <a:rPr lang="en-US" baseline="0" dirty="0"/>
              <a:t> noticed by now all the features described in this presentation take already existing technology and add just enough on top to </a:t>
            </a:r>
            <a:r>
              <a:rPr lang="en-US" baseline="0" dirty="0" err="1"/>
              <a:t>ungate</a:t>
            </a:r>
            <a:r>
              <a:rPr lang="en-US" baseline="0" dirty="0"/>
              <a:t> new and exciting opportunities. For this particular case we needed a good vehicle damage model that was fast and quick to implement. So we decided to take our skinned vertex color channel and use it as a morph target. Since our Skinning Compute would normalize normal data we had to store the magnitude of the transformation as a float attribute in a separate vertex color channel.</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116</a:t>
            </a:fld>
            <a:endParaRPr lang="en-US"/>
          </a:p>
        </p:txBody>
      </p:sp>
    </p:spTree>
    <p:extLst>
      <p:ext uri="{BB962C8B-B14F-4D97-AF65-F5344CB8AC3E}">
        <p14:creationId xmlns:p14="http://schemas.microsoft.com/office/powerpoint/2010/main" val="12378557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all we had to do was to have our vehicle</a:t>
            </a:r>
            <a:r>
              <a:rPr lang="en-US" baseline="0" dirty="0"/>
              <a:t> damage particles write into our Particle Influence render target and read that in the shader to reveal the damaged morph target.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117</a:t>
            </a:fld>
            <a:endParaRPr lang="en-US"/>
          </a:p>
        </p:txBody>
      </p:sp>
    </p:spTree>
    <p:extLst>
      <p:ext uri="{BB962C8B-B14F-4D97-AF65-F5344CB8AC3E}">
        <p14:creationId xmlns:p14="http://schemas.microsoft.com/office/powerpoint/2010/main" val="39340326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big optimization</a:t>
            </a:r>
            <a:r>
              <a:rPr lang="en-US" baseline="0" dirty="0"/>
              <a:t> for us was Pivot </a:t>
            </a:r>
            <a:r>
              <a:rPr lang="en-US" baseline="0" dirty="0" err="1"/>
              <a:t>Billboarding</a:t>
            </a:r>
            <a:r>
              <a:rPr lang="en-US" baseline="0" dirty="0"/>
              <a:t>/Imposters. Since we could get cards to rotate around a baked pivot instead of object pivot, we could attach them all together saving hundreds of </a:t>
            </a:r>
            <a:r>
              <a:rPr lang="en-US" baseline="0" dirty="0" err="1"/>
              <a:t>drawcall</a:t>
            </a:r>
            <a:r>
              <a:rPr lang="en-US" baseline="0" dirty="0"/>
              <a:t> submissions for all of our mid and wide camera-facing cards.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118</a:t>
            </a:fld>
            <a:endParaRPr lang="en-US"/>
          </a:p>
        </p:txBody>
      </p:sp>
    </p:spTree>
    <p:extLst>
      <p:ext uri="{BB962C8B-B14F-4D97-AF65-F5344CB8AC3E}">
        <p14:creationId xmlns:p14="http://schemas.microsoft.com/office/powerpoint/2010/main" val="11000047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thing we did was a generalized ambient animation pipeline. Our artists had access to looping motion, rotation and scale animations that could be combined in all kinds of ways.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119</a:t>
            </a:fld>
            <a:endParaRPr lang="en-US"/>
          </a:p>
        </p:txBody>
      </p:sp>
    </p:spTree>
    <p:extLst>
      <p:ext uri="{BB962C8B-B14F-4D97-AF65-F5344CB8AC3E}">
        <p14:creationId xmlns:p14="http://schemas.microsoft.com/office/powerpoint/2010/main" val="1390936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shot, but with a strong</a:t>
            </a:r>
            <a:r>
              <a:rPr lang="en-US" baseline="0" dirty="0"/>
              <a:t> cyan tint in “multiply” mode.  Note that it completely saturates the whites in the clouds.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a:p>
        </p:txBody>
      </p:sp>
    </p:spTree>
    <p:extLst>
      <p:ext uri="{BB962C8B-B14F-4D97-AF65-F5344CB8AC3E}">
        <p14:creationId xmlns:p14="http://schemas.microsoft.com/office/powerpoint/2010/main" val="10814775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washing machine animation is a small segment rotation</a:t>
            </a:r>
            <a:r>
              <a:rPr lang="en-US" baseline="0" dirty="0"/>
              <a:t> around object pivot + subtle motion back and forth across the floor.</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120</a:t>
            </a:fld>
            <a:endParaRPr lang="en-US"/>
          </a:p>
        </p:txBody>
      </p:sp>
    </p:spTree>
    <p:extLst>
      <p:ext uri="{BB962C8B-B14F-4D97-AF65-F5344CB8AC3E}">
        <p14:creationId xmlns:p14="http://schemas.microsoft.com/office/powerpoint/2010/main" val="36736551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bobbing boats effect was created</a:t>
            </a:r>
            <a:r>
              <a:rPr lang="en-US" baseline="0" dirty="0"/>
              <a:t> using </a:t>
            </a:r>
            <a:r>
              <a:rPr lang="en-US" dirty="0"/>
              <a:t>up-down movement with some left-right</a:t>
            </a:r>
            <a:r>
              <a:rPr lang="en-US" baseline="0" dirty="0"/>
              <a:t> rotation.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121</a:t>
            </a:fld>
            <a:endParaRPr lang="en-US"/>
          </a:p>
        </p:txBody>
      </p:sp>
    </p:spTree>
    <p:extLst>
      <p:ext uri="{BB962C8B-B14F-4D97-AF65-F5344CB8AC3E}">
        <p14:creationId xmlns:p14="http://schemas.microsoft.com/office/powerpoint/2010/main" val="10794034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Geometry rain</a:t>
            </a:r>
            <a:r>
              <a:rPr lang="en-US" baseline="0" dirty="0"/>
              <a:t> ripples were using our ambient scale to appear and disappear. We had to write a </a:t>
            </a:r>
            <a:r>
              <a:rPr lang="en-US" baseline="0" dirty="0" err="1"/>
              <a:t>raycast</a:t>
            </a:r>
            <a:r>
              <a:rPr lang="en-US" baseline="0" dirty="0"/>
              <a:t> solution to auto populate them. We stored their positions as a collection matrixes in a binary so that we could load and control their density at runtime.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122</a:t>
            </a:fld>
            <a:endParaRPr lang="en-US"/>
          </a:p>
        </p:txBody>
      </p:sp>
    </p:spTree>
    <p:extLst>
      <p:ext uri="{BB962C8B-B14F-4D97-AF65-F5344CB8AC3E}">
        <p14:creationId xmlns:p14="http://schemas.microsoft.com/office/powerpoint/2010/main" val="27439474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even had a prototype of</a:t>
            </a:r>
            <a:r>
              <a:rPr lang="en-US" baseline="0" dirty="0"/>
              <a:t> vertex shader swarm simulation. Each of the flies is a camera facing card but all of them together are just one object. They orient themselves according to their velocity and as you can see in the video are pretty controllable.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123</a:t>
            </a:fld>
            <a:endParaRPr lang="en-US"/>
          </a:p>
        </p:txBody>
      </p:sp>
    </p:spTree>
    <p:extLst>
      <p:ext uri="{BB962C8B-B14F-4D97-AF65-F5344CB8AC3E}">
        <p14:creationId xmlns:p14="http://schemas.microsoft.com/office/powerpoint/2010/main" val="15176274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fun thing we did in vertex shader was </a:t>
            </a:r>
            <a:r>
              <a:rPr lang="en-US" dirty="0" err="1"/>
              <a:t>keyframe</a:t>
            </a:r>
            <a:r>
              <a:rPr lang="en-US" dirty="0"/>
              <a:t> animation.</a:t>
            </a:r>
            <a:r>
              <a:rPr lang="en-US" baseline="0" dirty="0"/>
              <a:t> This tech was spearheaded by our great FX artists Raymond Popka and Lauren Simpson.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124</a:t>
            </a:fld>
            <a:endParaRPr lang="en-US"/>
          </a:p>
        </p:txBody>
      </p:sp>
    </p:spTree>
    <p:extLst>
      <p:ext uri="{BB962C8B-B14F-4D97-AF65-F5344CB8AC3E}">
        <p14:creationId xmlns:p14="http://schemas.microsoft.com/office/powerpoint/2010/main" val="30551764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it for particle</a:t>
            </a:r>
            <a:r>
              <a:rPr lang="en-US" baseline="0" dirty="0"/>
              <a:t> crowds and distant particle animals. This tech also allows us to update </a:t>
            </a:r>
            <a:r>
              <a:rPr lang="en-US" baseline="0" dirty="0" err="1"/>
              <a:t>normals</a:t>
            </a:r>
            <a:r>
              <a:rPr lang="en-US" baseline="0" dirty="0"/>
              <a:t> while storing them in a separate </a:t>
            </a:r>
            <a:r>
              <a:rPr lang="en-US" baseline="0" dirty="0" err="1"/>
              <a:t>keyframe</a:t>
            </a:r>
            <a:r>
              <a:rPr lang="en-US" baseline="0" dirty="0"/>
              <a:t> pixel row.</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125</a:t>
            </a:fld>
            <a:endParaRPr lang="en-US"/>
          </a:p>
        </p:txBody>
      </p:sp>
    </p:spTree>
    <p:extLst>
      <p:ext uri="{BB962C8B-B14F-4D97-AF65-F5344CB8AC3E}">
        <p14:creationId xmlns:p14="http://schemas.microsoft.com/office/powerpoint/2010/main" val="35233333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use the Load</a:t>
            </a:r>
            <a:r>
              <a:rPr lang="en-US" baseline="0" dirty="0"/>
              <a:t> function to sample your texture to avoid filtering or sampling messing up your animation.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126</a:t>
            </a:fld>
            <a:endParaRPr lang="en-US"/>
          </a:p>
        </p:txBody>
      </p:sp>
    </p:spTree>
    <p:extLst>
      <p:ext uri="{BB962C8B-B14F-4D97-AF65-F5344CB8AC3E}">
        <p14:creationId xmlns:p14="http://schemas.microsoft.com/office/powerpoint/2010/main" val="31630359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aseline="0" dirty="0"/>
              <a:t>tech paid off bigtime in this particular implementation. For each particle flipbook  we create a </a:t>
            </a:r>
            <a:r>
              <a:rPr lang="en-US" baseline="0" dirty="0" err="1"/>
              <a:t>keyframe</a:t>
            </a:r>
            <a:r>
              <a:rPr lang="en-US" baseline="0" dirty="0"/>
              <a:t> texture that has local space bounds of the visible pixels in each frame. That allows us to modify FX quads in vertex shader to occupy only the space currently needed by the flipbook frame. Thus dramatically reducing </a:t>
            </a:r>
            <a:r>
              <a:rPr lang="en-US" baseline="0" dirty="0" err="1"/>
              <a:t>fx</a:t>
            </a:r>
            <a:r>
              <a:rPr lang="en-US" baseline="0" dirty="0"/>
              <a:t> overdraw and pixel shader pressure. As an additional pass we added UV positions to the </a:t>
            </a:r>
            <a:r>
              <a:rPr lang="en-US" baseline="0" dirty="0" err="1"/>
              <a:t>keyframe</a:t>
            </a:r>
            <a:r>
              <a:rPr lang="en-US" baseline="0" dirty="0"/>
              <a:t> texture and were able to repack our flipbooks to half the size with minimal to no resolution loss. The entire thing took just a couple of days to implement.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127</a:t>
            </a:fld>
            <a:endParaRPr lang="en-US"/>
          </a:p>
        </p:txBody>
      </p:sp>
    </p:spTree>
    <p:extLst>
      <p:ext uri="{BB962C8B-B14F-4D97-AF65-F5344CB8AC3E}">
        <p14:creationId xmlns:p14="http://schemas.microsoft.com/office/powerpoint/2010/main" val="21380810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experimented with vertex shader based population of assets. Which wasn’t really</a:t>
            </a:r>
            <a:r>
              <a:rPr lang="en-US" baseline="0" dirty="0"/>
              <a:t> population. We had a single mesh that we would wrap around the player position on a sub-object level based on his distance from WS sub object pivot.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128</a:t>
            </a:fld>
            <a:endParaRPr lang="en-US"/>
          </a:p>
        </p:txBody>
      </p:sp>
    </p:spTree>
    <p:extLst>
      <p:ext uri="{BB962C8B-B14F-4D97-AF65-F5344CB8AC3E}">
        <p14:creationId xmlns:p14="http://schemas.microsoft.com/office/powerpoint/2010/main" val="14876786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effect for a magic</a:t>
            </a:r>
            <a:r>
              <a:rPr lang="en-US" baseline="0" dirty="0"/>
              <a:t> druid game!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129</a:t>
            </a:fld>
            <a:endParaRPr lang="en-US"/>
          </a:p>
        </p:txBody>
      </p:sp>
    </p:spTree>
    <p:extLst>
      <p:ext uri="{BB962C8B-B14F-4D97-AF65-F5344CB8AC3E}">
        <p14:creationId xmlns:p14="http://schemas.microsoft.com/office/powerpoint/2010/main" val="702617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…Versus in HDR space, even with the cyan</a:t>
            </a:r>
            <a:r>
              <a:rPr lang="en-US" baseline="0" dirty="0"/>
              <a:t> multiply, some of the white from the clouds still shows through.  Yes, this can be achieved in LDR with masking or advanced blend modes, but in HDR it happens automatically.</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10814775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as expensive as we thought.</a:t>
            </a:r>
            <a:r>
              <a:rPr lang="en-US" baseline="0" dirty="0"/>
              <a:t> Still could be made cheaper by moving to compute.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130</a:t>
            </a:fld>
            <a:endParaRPr lang="en-US"/>
          </a:p>
        </p:txBody>
      </p:sp>
    </p:spTree>
    <p:extLst>
      <p:ext uri="{BB962C8B-B14F-4D97-AF65-F5344CB8AC3E}">
        <p14:creationId xmlns:p14="http://schemas.microsoft.com/office/powerpoint/2010/main" val="38031118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131</a:t>
            </a:fld>
            <a:endParaRPr lang="en-US"/>
          </a:p>
        </p:txBody>
      </p:sp>
    </p:spTree>
    <p:extLst>
      <p:ext uri="{BB962C8B-B14F-4D97-AF65-F5344CB8AC3E}">
        <p14:creationId xmlns:p14="http://schemas.microsoft.com/office/powerpoint/2010/main" val="32636545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132</a:t>
            </a:fld>
            <a:endParaRPr lang="en-US"/>
          </a:p>
        </p:txBody>
      </p:sp>
    </p:spTree>
    <p:extLst>
      <p:ext uri="{BB962C8B-B14F-4D97-AF65-F5344CB8AC3E}">
        <p14:creationId xmlns:p14="http://schemas.microsoft.com/office/powerpoint/2010/main" val="220215093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you found it useful</a:t>
            </a:r>
            <a:r>
              <a:rPr lang="en-US" baseline="0" dirty="0"/>
              <a:t> seeing these examples of our work.  Looking back, there were a few common philosophies that made our work successful.  By following these in all of our work, the technical artists at Naughty Dog were able to contribute a significant number of features that were key to the look of Uncharted 4.</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Recreate physical phenomena, don’t just layer hacks:</a:t>
            </a:r>
            <a:r>
              <a:rPr lang="en-US" sz="1200" baseline="0" dirty="0">
                <a:solidFill>
                  <a:schemeClr val="bg1"/>
                </a:solidFill>
              </a:rPr>
              <a:t> Try to base things on physical phenomena as much as possible.  For wind, it has been common to layer sin functions of different phases, but doing joint rotation looks much better, and is easier for artists to understand!</a:t>
            </a:r>
            <a:endParaRPr lang="en-US"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Create as few parameters as possible: It’s often better to have a small set of controls</a:t>
            </a:r>
            <a:r>
              <a:rPr lang="en-US" sz="1200" baseline="0" dirty="0">
                <a:solidFill>
                  <a:schemeClr val="bg1"/>
                </a:solidFill>
              </a:rPr>
              <a:t> that cover 80% of use cases, than to have a slider for every single variable.  </a:t>
            </a:r>
            <a:endParaRPr lang="en-US"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Be responsible for framerate</a:t>
            </a:r>
            <a:r>
              <a:rPr lang="en-US" sz="1200" dirty="0">
                <a:solidFill>
                  <a:schemeClr val="tx1"/>
                </a:solidFill>
              </a:rPr>
              <a:t>:</a:t>
            </a:r>
            <a:r>
              <a:rPr lang="en-US" sz="1200" baseline="0" dirty="0">
                <a:solidFill>
                  <a:schemeClr val="tx1"/>
                </a:solidFill>
              </a:rPr>
              <a:t> At the end of the day, the game has to be in frame.  If you write inefficient code, then somewhere down the line, art will have to be cut.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When you don’t know, ask!: Andrew</a:t>
            </a:r>
            <a:r>
              <a:rPr lang="en-US" sz="1200" baseline="0" dirty="0">
                <a:solidFill>
                  <a:schemeClr val="bg1"/>
                </a:solidFill>
              </a:rPr>
              <a:t> and I couldn’t have created all of this tech if we weren’t constantly asking programmers for help; how to do a proper matrix transform, how to optimize, even how to properly name our variables.  </a:t>
            </a:r>
            <a:endParaRPr lang="en-US"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133</a:t>
            </a:fld>
            <a:endParaRPr lang="en-US"/>
          </a:p>
        </p:txBody>
      </p:sp>
    </p:spTree>
    <p:extLst>
      <p:ext uri="{BB962C8B-B14F-4D97-AF65-F5344CB8AC3E}">
        <p14:creationId xmlns:p14="http://schemas.microsoft.com/office/powerpoint/2010/main" val="40649741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134</a:t>
            </a:fld>
            <a:endParaRPr lang="en-US"/>
          </a:p>
        </p:txBody>
      </p:sp>
    </p:spTree>
    <p:extLst>
      <p:ext uri="{BB962C8B-B14F-4D97-AF65-F5344CB8AC3E}">
        <p14:creationId xmlns:p14="http://schemas.microsoft.com/office/powerpoint/2010/main" val="121080316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135</a:t>
            </a:fld>
            <a:endParaRPr lang="en-US"/>
          </a:p>
        </p:txBody>
      </p:sp>
    </p:spTree>
    <p:extLst>
      <p:ext uri="{BB962C8B-B14F-4D97-AF65-F5344CB8AC3E}">
        <p14:creationId xmlns:p14="http://schemas.microsoft.com/office/powerpoint/2010/main" val="30396530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136</a:t>
            </a:fld>
            <a:endParaRPr lang="en-US"/>
          </a:p>
        </p:txBody>
      </p:sp>
    </p:spTree>
    <p:extLst>
      <p:ext uri="{BB962C8B-B14F-4D97-AF65-F5344CB8AC3E}">
        <p14:creationId xmlns:p14="http://schemas.microsoft.com/office/powerpoint/2010/main" val="25425943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137</a:t>
            </a:fld>
            <a:endParaRPr lang="en-US"/>
          </a:p>
        </p:txBody>
      </p:sp>
    </p:spTree>
    <p:extLst>
      <p:ext uri="{BB962C8B-B14F-4D97-AF65-F5344CB8AC3E}">
        <p14:creationId xmlns:p14="http://schemas.microsoft.com/office/powerpoint/2010/main" val="254259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previous projects we had the </a:t>
            </a:r>
            <a:r>
              <a:rPr lang="en-US" baseline="0" dirty="0" err="1"/>
              <a:t>tonemapping</a:t>
            </a:r>
            <a:r>
              <a:rPr lang="en-US" baseline="0" dirty="0"/>
              <a:t> function implemented by John </a:t>
            </a:r>
            <a:r>
              <a:rPr lang="en-US" baseline="0" dirty="0" err="1"/>
              <a:t>Hable</a:t>
            </a:r>
            <a:r>
              <a:rPr lang="en-US" baseline="0" dirty="0"/>
              <a:t>.  But really, these input numbers were just controlling a </a:t>
            </a:r>
            <a:r>
              <a:rPr lang="en-US" baseline="0" dirty="0" err="1"/>
              <a:t>parameteric</a:t>
            </a:r>
            <a:r>
              <a:rPr lang="en-US" baseline="0" dirty="0"/>
              <a:t> curve that maps HDR values into an LDR space.  We can get the same mapping with a curve editor in familiar graphics software.  We COULD store this mapping in a grayscale LUT texture…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1539643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decided to encode BOTH our artistic color grading AND our </a:t>
            </a:r>
            <a:r>
              <a:rPr lang="en-US" dirty="0" err="1"/>
              <a:t>tonemapping</a:t>
            </a:r>
            <a:r>
              <a:rPr lang="en-US" dirty="0"/>
              <a:t> curve into a single HDR LUT texture.  Our</a:t>
            </a:r>
            <a:r>
              <a:rPr lang="en-US" baseline="0" dirty="0"/>
              <a:t> LUT represents an input range of 0.0-2.0 </a:t>
            </a:r>
            <a:r>
              <a:rPr lang="en-US" baseline="0" dirty="0" err="1"/>
              <a:t>sRGB</a:t>
            </a:r>
            <a:r>
              <a:rPr lang="en-US" baseline="0" dirty="0"/>
              <a:t> instead of the traditional 0.0-1.0, with an output range of 0.0-1.0 </a:t>
            </a:r>
            <a:r>
              <a:rPr lang="en-US" baseline="0" dirty="0" err="1"/>
              <a:t>sRGB</a:t>
            </a:r>
            <a:r>
              <a:rPr lang="en-US" baseline="0" dirty="0"/>
              <a:t>.  Note, we originally experimented with larger input ranges, up to 4.0 </a:t>
            </a:r>
            <a:r>
              <a:rPr lang="en-US" baseline="0" dirty="0" err="1"/>
              <a:t>sRGB</a:t>
            </a:r>
            <a:r>
              <a:rPr lang="en-US" baseline="0" dirty="0"/>
              <a:t>.  There were no technical issues (no noticeable lack of precision), but for the painterly look of Uncharted 4, the extra range wasn’t necessary.  </a:t>
            </a:r>
            <a:endParaRPr lang="en-US" dirty="0"/>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162326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use a compositing</a:t>
            </a:r>
            <a:r>
              <a:rPr lang="en-US" baseline="0" dirty="0"/>
              <a:t> program called Fusion for our HDR color grading and </a:t>
            </a:r>
            <a:r>
              <a:rPr lang="en-US" baseline="0" dirty="0" err="1"/>
              <a:t>tonemapping</a:t>
            </a:r>
            <a:r>
              <a:rPr lang="en-US" baseline="0" dirty="0"/>
              <a:t> curve editing.  (You could also use something like Nuke or </a:t>
            </a:r>
            <a:r>
              <a:rPr lang="en-US" baseline="0" dirty="0" err="1"/>
              <a:t>DaVinci</a:t>
            </a:r>
            <a:r>
              <a:rPr lang="en-US" baseline="0" dirty="0"/>
              <a:t>.)  Fusion works in HDR by default, and the node-based workflow is great for color grading – but the color correction tools themselves are extremely powerful and intuitive compared to what comes with Photoshop.</a:t>
            </a:r>
          </a:p>
          <a:p>
            <a:endParaRPr lang="en-US" baseline="0" dirty="0"/>
          </a:p>
          <a:p>
            <a:r>
              <a:rPr lang="en-US" baseline="0" dirty="0"/>
              <a:t>So what we have here is the flow of color operations.  On the bottom-left are a few user-specified color correction nodes, which can get as complicated as the artist likes.  To their right we provide a few presets for </a:t>
            </a:r>
            <a:r>
              <a:rPr lang="en-US" baseline="0" dirty="0" err="1"/>
              <a:t>tonemapping</a:t>
            </a:r>
            <a:r>
              <a:rPr lang="en-US" baseline="0" dirty="0"/>
              <a:t> curves, which the artist can choose from and modify as needed.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4073115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other benefit of this workflow – as the artist tweaks the LUT in Fusion, it live-updates in-game.  Fusion has some basic scripting ability.  After every edit, we save the cropped LUT to disk, and send a message to the game to refresh.  In practice this refresh happens at about 5fps, which is plenty fast for live editing.</a:t>
            </a:r>
          </a:p>
          <a:p>
            <a:endParaRPr lang="en-US" baseline="0" dirty="0"/>
          </a:p>
          <a:p>
            <a:r>
              <a:rPr lang="en-US" baseline="0" dirty="0"/>
              <a:t>One other major benefit of this workflow – the artist can freely look around the scene as they’re tweaking colors to make sure it looks good everywhere – they’re not locked into their initial screenshot.</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17</a:t>
            </a:fld>
            <a:endParaRPr lang="en-US"/>
          </a:p>
        </p:txBody>
      </p:sp>
    </p:spTree>
    <p:extLst>
      <p:ext uri="{BB962C8B-B14F-4D97-AF65-F5344CB8AC3E}">
        <p14:creationId xmlns:p14="http://schemas.microsoft.com/office/powerpoint/2010/main" val="2421233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18</a:t>
            </a:fld>
            <a:endParaRPr lang="en-US"/>
          </a:p>
        </p:txBody>
      </p:sp>
    </p:spTree>
    <p:extLst>
      <p:ext uri="{BB962C8B-B14F-4D97-AF65-F5344CB8AC3E}">
        <p14:creationId xmlns:p14="http://schemas.microsoft.com/office/powerpoint/2010/main" val="1160256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fog.  Our artists wanted very specific control of the fog color in different directions.  Especially, they wanted</a:t>
            </a:r>
            <a:r>
              <a:rPr lang="en-US" baseline="0" dirty="0"/>
              <a:t> the color of the fog to match the color of the </a:t>
            </a:r>
            <a:r>
              <a:rPr lang="en-US" baseline="0" dirty="0" err="1"/>
              <a:t>skydome</a:t>
            </a:r>
            <a:r>
              <a:rPr lang="en-US" baseline="0" dirty="0"/>
              <a:t> at the horizon.  As a quick illustration, this is an image of our final result in-game….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19</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Introduction</a:t>
            </a:r>
          </a:p>
        </p:txBody>
      </p:sp>
      <p:sp>
        <p:nvSpPr>
          <p:cNvPr id="4" name="Slide Number Placeholder 3"/>
          <p:cNvSpPr>
            <a:spLocks noGrp="1"/>
          </p:cNvSpPr>
          <p:nvPr>
            <p:ph type="sldNum" sz="quarter" idx="10"/>
          </p:nvPr>
        </p:nvSpPr>
        <p:spPr/>
        <p:txBody>
          <a:bodyPr/>
          <a:lstStyle/>
          <a:p>
            <a:fld id="{CA5D3BF3-D352-46FC-8343-31F56E6730EA}" type="slidenum">
              <a:rPr lang="en-US" smtClean="0"/>
              <a:pPr/>
              <a:t>2</a:t>
            </a:fld>
            <a:endParaRPr lang="en-US"/>
          </a:p>
        </p:txBody>
      </p:sp>
    </p:spTree>
    <p:extLst>
      <p:ext uri="{BB962C8B-B14F-4D97-AF65-F5344CB8AC3E}">
        <p14:creationId xmlns:p14="http://schemas.microsoft.com/office/powerpoint/2010/main" val="3925201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here’s just</a:t>
            </a:r>
            <a:r>
              <a:rPr lang="en-US" baseline="0" dirty="0"/>
              <a:t> a standard monochromatic fog.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20</a:t>
            </a:fld>
            <a:endParaRPr lang="en-US"/>
          </a:p>
        </p:txBody>
      </p:sp>
    </p:spTree>
    <p:extLst>
      <p:ext uri="{BB962C8B-B14F-4D97-AF65-F5344CB8AC3E}">
        <p14:creationId xmlns:p14="http://schemas.microsoft.com/office/powerpoint/2010/main" val="513765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let our artists paint a texture that controls the color of the fog.</a:t>
            </a:r>
            <a:r>
              <a:rPr lang="en-US" baseline="0" dirty="0"/>
              <a:t>  </a:t>
            </a:r>
            <a:r>
              <a:rPr lang="en-US" dirty="0"/>
              <a:t>Here’s a sky texture and its associated</a:t>
            </a:r>
            <a:r>
              <a:rPr lang="en-US" baseline="0" dirty="0"/>
              <a:t> fog texture.  You can see the color and energy for the upper hemisphere is the same, and the artist manually extended the fog image below the horizon for the lower hemisphere.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21</a:t>
            </a:fld>
            <a:endParaRPr lang="en-US"/>
          </a:p>
        </p:txBody>
      </p:sp>
    </p:spTree>
    <p:extLst>
      <p:ext uri="{BB962C8B-B14F-4D97-AF65-F5344CB8AC3E}">
        <p14:creationId xmlns:p14="http://schemas.microsoft.com/office/powerpoint/2010/main" val="149397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Here’s that fog texture, in action.  The problem though, is that objects in the foreground receive the exact same fog color as what’s behind them.  (The problem is even worse in an interior, or behind a wall!)</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22</a:t>
            </a:fld>
            <a:endParaRPr lang="en-US"/>
          </a:p>
        </p:txBody>
      </p:sp>
    </p:spTree>
    <p:extLst>
      <p:ext uri="{BB962C8B-B14F-4D97-AF65-F5344CB8AC3E}">
        <p14:creationId xmlns:p14="http://schemas.microsoft.com/office/powerpoint/2010/main" val="513765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use the low </a:t>
            </a:r>
            <a:r>
              <a:rPr lang="en-US" dirty="0" err="1"/>
              <a:t>mips</a:t>
            </a:r>
            <a:r>
              <a:rPr lang="en-US" dirty="0"/>
              <a:t> (full-res)</a:t>
            </a:r>
            <a:r>
              <a:rPr lang="en-US" baseline="0" dirty="0"/>
              <a:t> at the horizon, and the high </a:t>
            </a:r>
            <a:r>
              <a:rPr lang="en-US" baseline="0" dirty="0" err="1"/>
              <a:t>mips</a:t>
            </a:r>
            <a:r>
              <a:rPr lang="en-US" baseline="0" dirty="0"/>
              <a:t> (low-res) close to the camera.  In this image, Drake is just pulling from a 1x1 version of the fog texture… which means he’s getting the average color of the entire image.  And when you think about it, the color of the fog for a given pixel is the accumulation of all the light that strikes the particles in between the camera and the destination surface.  (plus or minus a few scattering and absorption coefficients.)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23</a:t>
            </a:fld>
            <a:endParaRPr lang="en-US"/>
          </a:p>
        </p:txBody>
      </p:sp>
    </p:spTree>
    <p:extLst>
      <p:ext uri="{BB962C8B-B14F-4D97-AF65-F5344CB8AC3E}">
        <p14:creationId xmlns:p14="http://schemas.microsoft.com/office/powerpoint/2010/main" val="513765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that fog texture again, with its </a:t>
            </a:r>
            <a:r>
              <a:rPr lang="en-US" dirty="0" err="1"/>
              <a:t>mips</a:t>
            </a:r>
            <a:r>
              <a:rPr lang="en-US" dirty="0"/>
              <a:t>, to illustrate the point.  They get blurrier and blurrier, until it’s just a single pixel with a solid color.</a:t>
            </a:r>
          </a:p>
        </p:txBody>
      </p:sp>
      <p:sp>
        <p:nvSpPr>
          <p:cNvPr id="4" name="Slide Number Placeholder 3"/>
          <p:cNvSpPr>
            <a:spLocks noGrp="1"/>
          </p:cNvSpPr>
          <p:nvPr>
            <p:ph type="sldNum" sz="quarter" idx="10"/>
          </p:nvPr>
        </p:nvSpPr>
        <p:spPr/>
        <p:txBody>
          <a:bodyPr/>
          <a:lstStyle/>
          <a:p>
            <a:fld id="{CA5D3BF3-D352-46FC-8343-31F56E6730EA}" type="slidenum">
              <a:rPr lang="en-US" smtClean="0"/>
              <a:pPr/>
              <a:t>24</a:t>
            </a:fld>
            <a:endParaRPr lang="en-US"/>
          </a:p>
        </p:txBody>
      </p:sp>
    </p:spTree>
    <p:extLst>
      <p:ext uri="{BB962C8B-B14F-4D97-AF65-F5344CB8AC3E}">
        <p14:creationId xmlns:p14="http://schemas.microsoft.com/office/powerpoint/2010/main" val="1493977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the </a:t>
            </a:r>
            <a:r>
              <a:rPr lang="en-US" dirty="0" err="1"/>
              <a:t>mip</a:t>
            </a:r>
            <a:r>
              <a:rPr lang="en-US" dirty="0"/>
              <a:t> fog rendering is fairly plausible,</a:t>
            </a:r>
            <a:r>
              <a:rPr lang="en-US" baseline="0" dirty="0"/>
              <a:t> since it captures the color of the lighting affecting different parts of the scene.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25</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sample the fog texture, we do an approximate translation of the camera vector to the sky’s UV space, which we use to look up into the </a:t>
            </a:r>
            <a:r>
              <a:rPr lang="en-US" baseline="0" dirty="0" err="1"/>
              <a:t>mip</a:t>
            </a:r>
            <a:r>
              <a:rPr lang="en-US" baseline="0" dirty="0"/>
              <a:t> fog texture.  The fog density is calculated separately, based on typical artist controls like height falloff, distance falloff, etc.  </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26</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a:t>
            </a:r>
            <a:r>
              <a:rPr lang="en-US" baseline="0" dirty="0"/>
              <a:t> lot of systems in place to build our atmosphere - sun </a:t>
            </a:r>
            <a:r>
              <a:rPr lang="en-US" baseline="0" dirty="0" err="1"/>
              <a:t>volumetrics</a:t>
            </a:r>
            <a:r>
              <a:rPr lang="en-US" baseline="0" dirty="0"/>
              <a:t>, runtime light </a:t>
            </a:r>
            <a:r>
              <a:rPr lang="en-US" baseline="0" dirty="0" err="1"/>
              <a:t>volumetrics</a:t>
            </a:r>
            <a:r>
              <a:rPr lang="en-US" baseline="0" dirty="0"/>
              <a:t>, a special fog term to blend the horizon, an artistic distance-based contrast control, a fog near-color override, and of course particles!  But the </a:t>
            </a:r>
            <a:r>
              <a:rPr lang="en-US" baseline="0" dirty="0" err="1"/>
              <a:t>mip</a:t>
            </a:r>
            <a:r>
              <a:rPr lang="en-US" baseline="0" dirty="0"/>
              <a:t> fog is the place where our artists start.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27</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28</a:t>
            </a:fld>
            <a:endParaRPr lang="en-US"/>
          </a:p>
        </p:txBody>
      </p:sp>
    </p:spTree>
    <p:extLst>
      <p:ext uri="{BB962C8B-B14F-4D97-AF65-F5344CB8AC3E}">
        <p14:creationId xmlns:p14="http://schemas.microsoft.com/office/powerpoint/2010/main" val="3102622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as a review</a:t>
            </a:r>
            <a:r>
              <a:rPr lang="en-US" dirty="0"/>
              <a:t> let’s talk about data:</a:t>
            </a:r>
            <a:r>
              <a:rPr lang="en-US" baseline="0" dirty="0"/>
              <a:t> geometry, texture, and subpixel.  Something like Albedo/Color or Specular IOR is pretty scale-agnostic.  When we go from high-poly geo to low-poly, we typically capture the difference in a Normal map and Ambient Occlusion map.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29</a:t>
            </a:fld>
            <a:endParaRPr lang="en-US"/>
          </a:p>
        </p:txBody>
      </p:sp>
    </p:spTree>
    <p:extLst>
      <p:ext uri="{BB962C8B-B14F-4D97-AF65-F5344CB8AC3E}">
        <p14:creationId xmlns:p14="http://schemas.microsoft.com/office/powerpoint/2010/main" val="2011199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we’ll be presenting features</a:t>
            </a:r>
            <a:r>
              <a:rPr lang="en-US" baseline="0" dirty="0"/>
              <a:t> that were implemented by the technical artists at Naughty Dog.  This is our first game using a Physically-Based Renderer.  We found that following a physically-based rendering philosophy actually made our jobs easier, made cleaner code, and made the artist interface much more intuitive.  So we’ll look at some features that were built using that philosophy!</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a:t>
            </a:fld>
            <a:endParaRPr lang="en-US" dirty="0"/>
          </a:p>
        </p:txBody>
      </p:sp>
    </p:spTree>
    <p:extLst>
      <p:ext uri="{BB962C8B-B14F-4D97-AF65-F5344CB8AC3E}">
        <p14:creationId xmlns:p14="http://schemas.microsoft.com/office/powerpoint/2010/main" val="319344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we have geometry or texture data that becomes subpixel, that’s essentially our BRDF, captured in parameters like Roughness or Anisotropic.</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30</a:t>
            </a:fld>
            <a:endParaRPr lang="en-US"/>
          </a:p>
        </p:txBody>
      </p:sp>
    </p:spTree>
    <p:extLst>
      <p:ext uri="{BB962C8B-B14F-4D97-AF65-F5344CB8AC3E}">
        <p14:creationId xmlns:p14="http://schemas.microsoft.com/office/powerpoint/2010/main" val="2011199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reduction step we</a:t>
            </a:r>
            <a:r>
              <a:rPr lang="en-US" baseline="0" dirty="0"/>
              <a:t> lose data, and the error in the amount of energy increases.  By providing new types of input data and spending some ALU, we can improve on each of these phenomena.  For example, by supplying a </a:t>
            </a:r>
            <a:r>
              <a:rPr lang="en-US" baseline="0" dirty="0" err="1"/>
              <a:t>heightmap</a:t>
            </a:r>
            <a:r>
              <a:rPr lang="en-US" baseline="0" dirty="0"/>
              <a:t>, we can perform parallax occlusion and parallax shadowing at the texture level. The point is, it’s useful to examine these phenomena independently, because there may be ways to bring them back.</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31</a:t>
            </a:fld>
            <a:endParaRPr lang="en-US"/>
          </a:p>
        </p:txBody>
      </p:sp>
    </p:spTree>
    <p:extLst>
      <p:ext uri="{BB962C8B-B14F-4D97-AF65-F5344CB8AC3E}">
        <p14:creationId xmlns:p14="http://schemas.microsoft.com/office/powerpoint/2010/main" val="2011199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transitioned to Physically-Based Rendering, artists</a:t>
            </a:r>
            <a:r>
              <a:rPr lang="en-US" baseline="0" dirty="0"/>
              <a:t> struggled with Ambient Occlusion, wanting to paint it into the base color, or wanting the AO to affect all light sources.  Eventually we realized there’s a physically-plausible way to do this.  We call it “Micro Shadowing”.  Here’s an example of a scene with the feature in place…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32</a:t>
            </a:fld>
            <a:endParaRPr lang="en-US"/>
          </a:p>
        </p:txBody>
      </p:sp>
    </p:spTree>
    <p:extLst>
      <p:ext uri="{BB962C8B-B14F-4D97-AF65-F5344CB8AC3E}">
        <p14:creationId xmlns:p14="http://schemas.microsoft.com/office/powerpoint/2010/main" val="1849222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without.  Note how it mostly appears at the light terminator,</a:t>
            </a:r>
            <a:r>
              <a:rPr lang="en-US" baseline="0" dirty="0"/>
              <a:t> and fills in some of the cracks where the geometry represented by the </a:t>
            </a:r>
            <a:r>
              <a:rPr lang="en-US" baseline="0" dirty="0" err="1"/>
              <a:t>normals</a:t>
            </a:r>
            <a:r>
              <a:rPr lang="en-US" baseline="0" dirty="0"/>
              <a:t> doesn’t cast a shadow, or where the sun shadow isn’t precise enough.</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33</a:t>
            </a:fld>
            <a:endParaRPr lang="en-US"/>
          </a:p>
        </p:txBody>
      </p:sp>
    </p:spTree>
    <p:extLst>
      <p:ext uri="{BB962C8B-B14F-4D97-AF65-F5344CB8AC3E}">
        <p14:creationId xmlns:p14="http://schemas.microsoft.com/office/powerpoint/2010/main" val="1849222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sunlight</a:t>
            </a:r>
            <a:r>
              <a:rPr lang="en-US" baseline="0" dirty="0"/>
              <a:t> isolated, with Micro Shadow on</a:t>
            </a:r>
            <a:r>
              <a:rPr lang="en-US" dirty="0"/>
              <a:t>…</a:t>
            </a:r>
          </a:p>
        </p:txBody>
      </p:sp>
      <p:sp>
        <p:nvSpPr>
          <p:cNvPr id="4" name="Slide Number Placeholder 3"/>
          <p:cNvSpPr>
            <a:spLocks noGrp="1"/>
          </p:cNvSpPr>
          <p:nvPr>
            <p:ph type="sldNum" sz="quarter" idx="10"/>
          </p:nvPr>
        </p:nvSpPr>
        <p:spPr/>
        <p:txBody>
          <a:bodyPr/>
          <a:lstStyle/>
          <a:p>
            <a:fld id="{CA5D3BF3-D352-46FC-8343-31F56E6730EA}" type="slidenum">
              <a:rPr lang="en-US" smtClean="0"/>
              <a:pPr/>
              <a:t>34</a:t>
            </a:fld>
            <a:endParaRPr lang="en-US"/>
          </a:p>
        </p:txBody>
      </p:sp>
    </p:spTree>
    <p:extLst>
      <p:ext uri="{BB962C8B-B14F-4D97-AF65-F5344CB8AC3E}">
        <p14:creationId xmlns:p14="http://schemas.microsoft.com/office/powerpoint/2010/main" val="1849222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micro shadow off</a:t>
            </a:r>
          </a:p>
        </p:txBody>
      </p:sp>
      <p:sp>
        <p:nvSpPr>
          <p:cNvPr id="4" name="Slide Number Placeholder 3"/>
          <p:cNvSpPr>
            <a:spLocks noGrp="1"/>
          </p:cNvSpPr>
          <p:nvPr>
            <p:ph type="sldNum" sz="quarter" idx="10"/>
          </p:nvPr>
        </p:nvSpPr>
        <p:spPr/>
        <p:txBody>
          <a:bodyPr/>
          <a:lstStyle/>
          <a:p>
            <a:fld id="{CA5D3BF3-D352-46FC-8343-31F56E6730EA}" type="slidenum">
              <a:rPr lang="en-US" smtClean="0"/>
              <a:pPr/>
              <a:t>35</a:t>
            </a:fld>
            <a:endParaRPr lang="en-US"/>
          </a:p>
        </p:txBody>
      </p:sp>
    </p:spTree>
    <p:extLst>
      <p:ext uri="{BB962C8B-B14F-4D97-AF65-F5344CB8AC3E}">
        <p14:creationId xmlns:p14="http://schemas.microsoft.com/office/powerpoint/2010/main" val="1849222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cross-section of a surface.</a:t>
            </a:r>
            <a:r>
              <a:rPr lang="en-US" baseline="0" dirty="0"/>
              <a:t>  </a:t>
            </a:r>
          </a:p>
          <a:p>
            <a:r>
              <a:rPr lang="en-US" baseline="0" dirty="0"/>
              <a:t>Ambient Occlusion approximates the cone angle visible from a point.</a:t>
            </a:r>
          </a:p>
          <a:p>
            <a:r>
              <a:rPr lang="en-US" baseline="0" dirty="0"/>
              <a:t>We can define </a:t>
            </a:r>
            <a:r>
              <a:rPr lang="el-GR" baseline="0" dirty="0"/>
              <a:t>θ2</a:t>
            </a:r>
            <a:r>
              <a:rPr lang="en-US" baseline="0" dirty="0"/>
              <a:t> as half of the cone angle.</a:t>
            </a:r>
          </a:p>
          <a:p>
            <a:r>
              <a:rPr lang="en-US" baseline="0" dirty="0"/>
              <a:t>If we have an incoming light ray, we can define the angle between the light ray and surface normal </a:t>
            </a:r>
            <a:r>
              <a:rPr lang="el-GR" baseline="0" dirty="0"/>
              <a:t>θ</a:t>
            </a:r>
            <a:r>
              <a:rPr lang="en-US" baseline="0" dirty="0"/>
              <a:t>.  If </a:t>
            </a:r>
            <a:r>
              <a:rPr lang="el-GR" baseline="0" dirty="0"/>
              <a:t>θ</a:t>
            </a:r>
            <a:r>
              <a:rPr lang="en-US" baseline="0" dirty="0"/>
              <a:t> &lt; </a:t>
            </a:r>
            <a:r>
              <a:rPr lang="el-GR" baseline="0" dirty="0"/>
              <a:t>θ2</a:t>
            </a:r>
            <a:r>
              <a:rPr lang="en-US" baseline="0" dirty="0"/>
              <a:t>, the pixel receives light.  If </a:t>
            </a:r>
            <a:r>
              <a:rPr lang="el-GR" baseline="0" dirty="0"/>
              <a:t>θ</a:t>
            </a:r>
            <a:r>
              <a:rPr lang="en-US" baseline="0" dirty="0"/>
              <a:t> &gt; </a:t>
            </a:r>
            <a:r>
              <a:rPr lang="el-GR" baseline="0" dirty="0"/>
              <a:t>θ</a:t>
            </a:r>
            <a:r>
              <a:rPr lang="en-US" baseline="0" dirty="0"/>
              <a:t>2, the pixel is in shadow.</a:t>
            </a:r>
          </a:p>
        </p:txBody>
      </p:sp>
      <p:sp>
        <p:nvSpPr>
          <p:cNvPr id="4" name="Slide Number Placeholder 3"/>
          <p:cNvSpPr>
            <a:spLocks noGrp="1"/>
          </p:cNvSpPr>
          <p:nvPr>
            <p:ph type="sldNum" sz="quarter" idx="10"/>
          </p:nvPr>
        </p:nvSpPr>
        <p:spPr/>
        <p:txBody>
          <a:bodyPr/>
          <a:lstStyle/>
          <a:p>
            <a:fld id="{CA5D3BF3-D352-46FC-8343-31F56E6730EA}" type="slidenum">
              <a:rPr lang="en-US" smtClean="0"/>
              <a:pPr/>
              <a:t>36</a:t>
            </a:fld>
            <a:endParaRPr lang="en-US"/>
          </a:p>
        </p:txBody>
      </p:sp>
    </p:spTree>
    <p:extLst>
      <p:ext uri="{BB962C8B-B14F-4D97-AF65-F5344CB8AC3E}">
        <p14:creationId xmlns:p14="http://schemas.microsoft.com/office/powerpoint/2010/main" val="2961603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where</a:t>
            </a:r>
            <a:r>
              <a:rPr lang="en-US" baseline="0" dirty="0"/>
              <a:t> “tech” meets “art”.  Our AO maps aren’t authored precisely or consistently.  AO and a Normal aren’t enough data to represent the shadowing accurately anyway.  So that’s already introducing quite a bit of error to the system.  I’ll revisit this on the next project, try to get more correct without significantly introducing cost, but this was good enough to ship Uncharted 4.  </a:t>
            </a:r>
          </a:p>
          <a:p>
            <a:endParaRPr lang="en-US" baseline="0" dirty="0"/>
          </a:p>
          <a:p>
            <a:r>
              <a:rPr lang="en-US" baseline="0" dirty="0"/>
              <a:t>One other note - since we’re representing micro features here, we don’t want a hard shadow, we want a soft gradient, since we’re representing what percentage of each pixel is in shadow, not a hard cast shadow.</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37</a:t>
            </a:fld>
            <a:endParaRPr lang="en-US"/>
          </a:p>
        </p:txBody>
      </p:sp>
    </p:spTree>
    <p:extLst>
      <p:ext uri="{BB962C8B-B14F-4D97-AF65-F5344CB8AC3E}">
        <p14:creationId xmlns:p14="http://schemas.microsoft.com/office/powerpoint/2010/main" val="4046475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closely-related</a:t>
            </a:r>
            <a:r>
              <a:rPr lang="en-US" baseline="0" dirty="0"/>
              <a:t> feature is “Ambient Occlusion </a:t>
            </a:r>
            <a:r>
              <a:rPr lang="en-US" baseline="0" dirty="0" err="1"/>
              <a:t>Occlusion</a:t>
            </a:r>
            <a:r>
              <a:rPr lang="en-US" baseline="0" dirty="0"/>
              <a:t>”, or “AO Fresnel”.  The concept is, ambient occlusion represents shadowing in the cracks – in this case, cracks that don’t exist in the low-poly model, but that have been baked down to </a:t>
            </a:r>
            <a:r>
              <a:rPr lang="en-US" baseline="0" dirty="0" err="1"/>
              <a:t>normals</a:t>
            </a:r>
            <a:r>
              <a:rPr lang="en-US" baseline="0" dirty="0"/>
              <a:t>.  The thing is, when the object is viewed from a glancing angle, those cracks SHOULD be occluded by the geometry.  Since the geometry doesn’t exist, we need to occlude the cracks in the shader.</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38</a:t>
            </a:fld>
            <a:endParaRPr lang="en-US"/>
          </a:p>
        </p:txBody>
      </p:sp>
    </p:spTree>
    <p:extLst>
      <p:ext uri="{BB962C8B-B14F-4D97-AF65-F5344CB8AC3E}">
        <p14:creationId xmlns:p14="http://schemas.microsoft.com/office/powerpoint/2010/main" val="308836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looks like this.  </a:t>
            </a:r>
          </a:p>
        </p:txBody>
      </p:sp>
      <p:sp>
        <p:nvSpPr>
          <p:cNvPr id="4" name="Slide Number Placeholder 3"/>
          <p:cNvSpPr>
            <a:spLocks noGrp="1"/>
          </p:cNvSpPr>
          <p:nvPr>
            <p:ph type="sldNum" sz="quarter" idx="10"/>
          </p:nvPr>
        </p:nvSpPr>
        <p:spPr/>
        <p:txBody>
          <a:bodyPr/>
          <a:lstStyle/>
          <a:p>
            <a:fld id="{CA5D3BF3-D352-46FC-8343-31F56E6730EA}" type="slidenum">
              <a:rPr lang="en-US" smtClean="0"/>
              <a:pPr/>
              <a:t>39</a:t>
            </a:fld>
            <a:endParaRPr lang="en-US"/>
          </a:p>
        </p:txBody>
      </p:sp>
    </p:spTree>
    <p:extLst>
      <p:ext uri="{BB962C8B-B14F-4D97-AF65-F5344CB8AC3E}">
        <p14:creationId xmlns:p14="http://schemas.microsoft.com/office/powerpoint/2010/main" val="319894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a lot of individual topics here.  First Waylon will talk about some rendering features </a:t>
            </a:r>
            <a:r>
              <a:rPr lang="en-US" baseline="0" dirty="0"/>
              <a:t>covering everything from post processing, to atmosphere, to pixel </a:t>
            </a:r>
            <a:r>
              <a:rPr lang="en-US" baseline="0" dirty="0" err="1"/>
              <a:t>shaders</a:t>
            </a:r>
            <a:r>
              <a:rPr lang="en-US" baseline="0" dirty="0"/>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2440563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is dead simple.  Probably we can find</a:t>
            </a:r>
            <a:r>
              <a:rPr lang="en-US" baseline="0" dirty="0"/>
              <a:t> something that represents the curvature more correctly.  Note we use the geometry normal, not the normal-map-normal, for the dot product.</a:t>
            </a:r>
          </a:p>
          <a:p>
            <a:endParaRPr lang="en-US" baseline="0" dirty="0"/>
          </a:p>
          <a:p>
            <a:r>
              <a:rPr lang="en-US" baseline="0" dirty="0"/>
              <a:t>Also note – this is only applied to surfaces with baked lighting.  For objects with probe lighting (like characters), the AO map DOES include occlusion information from the in-game geometry, so we don’t apply the viewing-angle fade there.  </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40</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used throughout the whole game, by default, on every environmental surface.  There are no artist controls to tune, it’s just always applied.</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41</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 little deeper into shading, and look at some specific</a:t>
            </a:r>
            <a:r>
              <a:rPr lang="en-US" baseline="0" dirty="0"/>
              <a:t> material types.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42</a:t>
            </a:fld>
            <a:endParaRPr lang="en-US"/>
          </a:p>
        </p:txBody>
      </p:sp>
    </p:spTree>
    <p:extLst>
      <p:ext uri="{BB962C8B-B14F-4D97-AF65-F5344CB8AC3E}">
        <p14:creationId xmlns:p14="http://schemas.microsoft.com/office/powerpoint/2010/main" val="2943676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Uncharted 4 features a lot of mossy</a:t>
            </a:r>
            <a:r>
              <a:rPr lang="en-US" baseline="0" dirty="0"/>
              <a:t> surfaces (and more generally, a lot of “fuzzy” surfaces.)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43</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Moss doesn’t follow a standard </a:t>
            </a:r>
            <a:r>
              <a:rPr lang="en-US" baseline="0" dirty="0" err="1"/>
              <a:t>microfacet</a:t>
            </a:r>
            <a:r>
              <a:rPr lang="en-US" baseline="0" dirty="0"/>
              <a:t> </a:t>
            </a:r>
            <a:r>
              <a:rPr lang="en-US" baseline="0" dirty="0" err="1"/>
              <a:t>brdf</a:t>
            </a:r>
            <a:r>
              <a:rPr lang="en-US" baseline="0" dirty="0"/>
              <a:t> model.  It’s a lot more porous, with a massive amount of self-shadowing, ambient occlusion, and transmitted light.  The moss itself tends to have a lighter color at the tips than deeper towards the base.  And there’s a strong viewing-angle dependency – when viewed straight on, you can see down into the shadows between the fibers, and while viewed from an angle, only the tips are visible.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44</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a simplified example of the problem – imagine this is a close-up shot of a 1cm sphere  You can see how all of the subtle properties of the fuzzy surface start to</a:t>
            </a:r>
            <a:r>
              <a:rPr lang="en-US" baseline="0" dirty="0"/>
              <a:t> come through.  And when we zoom out so the details are subpixel, the resulting </a:t>
            </a:r>
            <a:r>
              <a:rPr lang="en-US" baseline="0" dirty="0" err="1"/>
              <a:t>brdf</a:t>
            </a:r>
            <a:r>
              <a:rPr lang="en-US" baseline="0" dirty="0"/>
              <a:t> looks very different than a </a:t>
            </a:r>
            <a:r>
              <a:rPr lang="en-US" baseline="0" dirty="0" err="1"/>
              <a:t>microfacet</a:t>
            </a:r>
            <a:r>
              <a:rPr lang="en-US" baseline="0" dirty="0"/>
              <a:t> model.  We need to solve both of these cases for our moss shader in-game – moss details are large enough to be seen in the texture when the camera is close, but become subpixel when more than a few meters away.</a:t>
            </a:r>
            <a:endParaRPr lang="en-US" dirty="0"/>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45</a:t>
            </a:fld>
            <a:endParaRPr lang="en-US"/>
          </a:p>
        </p:txBody>
      </p:sp>
    </p:spTree>
    <p:extLst>
      <p:ext uri="{BB962C8B-B14F-4D97-AF65-F5344CB8AC3E}">
        <p14:creationId xmlns:p14="http://schemas.microsoft.com/office/powerpoint/2010/main" val="3427738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a:t>
            </a:r>
            <a:r>
              <a:rPr lang="en-US" baseline="0" dirty="0"/>
              <a:t> a typical moss shader from Uncharted 4, with all the bells and whistles applied.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46</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a standard </a:t>
            </a:r>
            <a:r>
              <a:rPr lang="en-US" dirty="0" err="1"/>
              <a:t>microfacet</a:t>
            </a:r>
            <a:r>
              <a:rPr lang="en-US" baseline="0" dirty="0"/>
              <a:t> model with the same texture inputs, which looks like hard plastic by comparison.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47</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four main contributing textures –</a:t>
            </a:r>
            <a:r>
              <a:rPr lang="en-US" baseline="0" dirty="0"/>
              <a:t> Color, Normal, </a:t>
            </a:r>
            <a:r>
              <a:rPr lang="en-US" baseline="0" dirty="0" err="1"/>
              <a:t>Heightmap</a:t>
            </a:r>
            <a:r>
              <a:rPr lang="en-US" baseline="0" dirty="0"/>
              <a:t>, and Ambient Occlusion.  Note how dark the AO map appears – we’ll get back to that in a minute.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48</a:t>
            </a:fld>
            <a:endParaRPr lang="en-US"/>
          </a:p>
        </p:txBody>
      </p:sp>
    </p:spTree>
    <p:extLst>
      <p:ext uri="{BB962C8B-B14F-4D97-AF65-F5344CB8AC3E}">
        <p14:creationId xmlns:p14="http://schemas.microsoft.com/office/powerpoint/2010/main" val="3062633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up the shader one feature at a time.  Here’s our base </a:t>
            </a:r>
            <a:r>
              <a:rPr lang="en-US" dirty="0" err="1"/>
              <a:t>microfacet</a:t>
            </a:r>
            <a:r>
              <a:rPr lang="en-US" dirty="0"/>
              <a:t> BRDF.</a:t>
            </a:r>
          </a:p>
        </p:txBody>
      </p:sp>
      <p:sp>
        <p:nvSpPr>
          <p:cNvPr id="4" name="Slide Number Placeholder 3"/>
          <p:cNvSpPr>
            <a:spLocks noGrp="1"/>
          </p:cNvSpPr>
          <p:nvPr>
            <p:ph type="sldNum" sz="quarter" idx="10"/>
          </p:nvPr>
        </p:nvSpPr>
        <p:spPr/>
        <p:txBody>
          <a:bodyPr/>
          <a:lstStyle/>
          <a:p>
            <a:fld id="{CA5D3BF3-D352-46FC-8343-31F56E6730EA}" type="slidenum">
              <a:rPr lang="en-US" smtClean="0"/>
              <a:pPr/>
              <a:t>49</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Andrew will talk about simulating washing machines. 45 minutes of washing machine goodness and all the vertex processing tech leading up to it. </a:t>
            </a:r>
          </a:p>
        </p:txBody>
      </p:sp>
      <p:sp>
        <p:nvSpPr>
          <p:cNvPr id="4" name="Slide Number Placeholder 3"/>
          <p:cNvSpPr>
            <a:spLocks noGrp="1"/>
          </p:cNvSpPr>
          <p:nvPr>
            <p:ph type="sldNum" sz="quarter" idx="10"/>
          </p:nvPr>
        </p:nvSpPr>
        <p:spPr/>
        <p:txBody>
          <a:bodyPr/>
          <a:lstStyle/>
          <a:p>
            <a:fld id="{CA5D3BF3-D352-46FC-8343-31F56E6730EA}" type="slidenum">
              <a:rPr lang="en-US" smtClean="0"/>
              <a:pPr/>
              <a:t>5</a:t>
            </a:fld>
            <a:endParaRPr lang="en-US"/>
          </a:p>
        </p:txBody>
      </p:sp>
    </p:spTree>
    <p:extLst>
      <p:ext uri="{BB962C8B-B14F-4D97-AF65-F5344CB8AC3E}">
        <p14:creationId xmlns:p14="http://schemas.microsoft.com/office/powerpoint/2010/main" val="887703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in Sheen…  it</a:t>
            </a:r>
            <a:r>
              <a:rPr lang="en-US" baseline="0" dirty="0"/>
              <a:t> helps a little, but not nearly enough.</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50</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a Light Wrap feature.  This</a:t>
            </a:r>
            <a:r>
              <a:rPr lang="en-US" baseline="0" dirty="0"/>
              <a:t> modifies the basic </a:t>
            </a:r>
            <a:r>
              <a:rPr lang="en-US" baseline="0" dirty="0" err="1"/>
              <a:t>NdotL</a:t>
            </a:r>
            <a:r>
              <a:rPr lang="en-US" baseline="0" dirty="0"/>
              <a:t> of the light, letting it travel further around the mesh.  This simulates both Subsurface Scattering, and also the phenomenon where fuzzy fibers beyond the usual 90-degree light terminator may not be in shadow.  Our light wrap ignores the normal map, so it fills in the cracks more nicely.  And the artist can also supply a tint for the wrapped light (in this case, green!)  This is inspired by Eric </a:t>
            </a:r>
            <a:r>
              <a:rPr lang="en-US" baseline="0" dirty="0" err="1"/>
              <a:t>Penner’s</a:t>
            </a:r>
            <a:r>
              <a:rPr lang="en-US" baseline="0" dirty="0"/>
              <a:t> Pre-Integrated Subsurface Scattering.  For a good monochromatic solution, refer to Steve </a:t>
            </a:r>
            <a:r>
              <a:rPr lang="en-US" baseline="0" dirty="0" err="1"/>
              <a:t>McAuley’s</a:t>
            </a:r>
            <a:r>
              <a:rPr lang="en-US" baseline="0" dirty="0"/>
              <a:t> Extension to Energy-Conserving Wrapped Diffuse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51</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a:t>
            </a:r>
            <a:r>
              <a:rPr lang="en-US" baseline="0" dirty="0"/>
              <a:t> a Fuzz BRDF feature, which is the subpixel, “microfiber” version of this whole phenomenon.  The artist has the ability to specify a separate color for the fuzz and we render it as a microfiber layer on top of a </a:t>
            </a:r>
            <a:r>
              <a:rPr lang="en-US" baseline="0" dirty="0" err="1"/>
              <a:t>microfacet</a:t>
            </a:r>
            <a:r>
              <a:rPr lang="en-US" baseline="0" dirty="0"/>
              <a:t> layer.</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52</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cases where we can afford</a:t>
            </a:r>
            <a:r>
              <a:rPr lang="en-US" baseline="0" dirty="0"/>
              <a:t> it, we apply parallax shadows.  (Thanks Natalya!)</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53</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apply AO.  For moss, the AO go</a:t>
            </a:r>
            <a:r>
              <a:rPr lang="en-US" baseline="0" dirty="0"/>
              <a:t>es very dark.  Two features we discussed earlier are very critical here – the AO fades to white at a glancing angle, and our Sun Micro Shadowing is applied.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54</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we add back a bit of color where the ambient occlusion gets dark.  This simulates the effects of bounce light and subsurface scattering.  Our code was a simple hack, but refer to the talk by Jorge Jimenez for a really good physically-based solution to this problem.</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55</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a:t>
            </a:r>
            <a:r>
              <a:rPr lang="en-US" dirty="0" err="1"/>
              <a:t>microfacet</a:t>
            </a:r>
            <a:r>
              <a:rPr lang="en-US" dirty="0"/>
              <a:t> BRDF again for comparison.</a:t>
            </a:r>
          </a:p>
        </p:txBody>
      </p:sp>
      <p:sp>
        <p:nvSpPr>
          <p:cNvPr id="4" name="Slide Number Placeholder 3"/>
          <p:cNvSpPr>
            <a:spLocks noGrp="1"/>
          </p:cNvSpPr>
          <p:nvPr>
            <p:ph type="sldNum" sz="quarter" idx="10"/>
          </p:nvPr>
        </p:nvSpPr>
        <p:spPr/>
        <p:txBody>
          <a:bodyPr/>
          <a:lstStyle/>
          <a:p>
            <a:fld id="{CA5D3BF3-D352-46FC-8343-31F56E6730EA}" type="slidenum">
              <a:rPr lang="en-US" smtClean="0"/>
              <a:pPr/>
              <a:t>56</a:t>
            </a:fld>
            <a:endParaRPr lang="en-US"/>
          </a:p>
        </p:txBody>
      </p:sp>
    </p:spTree>
    <p:extLst>
      <p:ext uri="{BB962C8B-B14F-4D97-AF65-F5344CB8AC3E}">
        <p14:creationId xmlns:p14="http://schemas.microsoft.com/office/powerpoint/2010/main" val="31627628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light wrap</a:t>
            </a:r>
            <a:r>
              <a:rPr lang="en-US" baseline="0" dirty="0"/>
              <a:t> code.  It’s somewhat energy conserving, in that it broadens the terminator without just adding energy.   Also note, the only artist control is a color – as the color approaches 0, the whole system converges to </a:t>
            </a:r>
            <a:r>
              <a:rPr lang="en-US" baseline="0" dirty="0" err="1"/>
              <a:t>NdotL</a:t>
            </a:r>
            <a:r>
              <a:rPr lang="en-US" baseline="0" dirty="0"/>
              <a:t>.</a:t>
            </a:r>
          </a:p>
          <a:p>
            <a:endParaRPr lang="en-US" baseline="0" dirty="0"/>
          </a:p>
          <a:p>
            <a:r>
              <a:rPr lang="en-US" dirty="0"/>
              <a:t>I won’t show the fuzz code, because it got kind of hacky.  Pick</a:t>
            </a:r>
            <a:r>
              <a:rPr lang="en-US" baseline="0" dirty="0"/>
              <a:t> your favorite microfiber/fabric </a:t>
            </a:r>
            <a:r>
              <a:rPr lang="en-US" baseline="0" dirty="0" err="1"/>
              <a:t>brdf</a:t>
            </a:r>
            <a:r>
              <a:rPr lang="en-US" baseline="0" dirty="0"/>
              <a:t> and give it some user-friendly controls.  Easy!</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57</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surfaces in the world exhibit this “fuzzy” mossy behavior.  From </a:t>
            </a:r>
            <a:r>
              <a:rPr lang="en-US" baseline="0" dirty="0"/>
              <a:t>fabric to distant foliage, we see similar behavior.  Even subtle phenomena like dust or peach fuzz have these same fuzzy characteristics.  I want to try encapsulating all of the above techniques into a standardized interface of our artists, make them into a single </a:t>
            </a:r>
            <a:r>
              <a:rPr lang="en-US" baseline="0" dirty="0" err="1"/>
              <a:t>brdf</a:t>
            </a:r>
            <a:r>
              <a:rPr lang="en-US" baseline="0" dirty="0"/>
              <a:t> feature.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58</a:t>
            </a:fld>
            <a:endParaRPr lang="en-US"/>
          </a:p>
        </p:txBody>
      </p:sp>
    </p:spTree>
    <p:extLst>
      <p:ext uri="{BB962C8B-B14F-4D97-AF65-F5344CB8AC3E}">
        <p14:creationId xmlns:p14="http://schemas.microsoft.com/office/powerpoint/2010/main" val="804140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59</a:t>
            </a:fld>
            <a:endParaRPr lang="en-US"/>
          </a:p>
        </p:txBody>
      </p:sp>
    </p:spTree>
    <p:extLst>
      <p:ext uri="{BB962C8B-B14F-4D97-AF65-F5344CB8AC3E}">
        <p14:creationId xmlns:p14="http://schemas.microsoft.com/office/powerpoint/2010/main" val="3673090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a few key things to know about our renderer.  Note, we don’t do any node-graph-based editing for our environment </a:t>
            </a:r>
            <a:r>
              <a:rPr lang="en-US" baseline="0" dirty="0" err="1"/>
              <a:t>shaders</a:t>
            </a:r>
            <a:r>
              <a:rPr lang="en-US" baseline="0" dirty="0"/>
              <a:t> – when you get this complicated, it’s much easier to manage in traditional code!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8219731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Uncharted 4, we wanted a unified wetness function.  Here’s an example of a shipped scene.  We’re not the first ones</a:t>
            </a:r>
            <a:r>
              <a:rPr lang="en-US" baseline="0" dirty="0"/>
              <a:t> to tackle this problem, but I’m happy with our solution, so I thought I’d share.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60</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 same</a:t>
            </a:r>
            <a:r>
              <a:rPr lang="en-US" baseline="0" dirty="0"/>
              <a:t> scene with wetness turned off.</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61</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 visualization of the wetness mask the artists</a:t>
            </a:r>
            <a:r>
              <a:rPr lang="en-US" baseline="0" dirty="0"/>
              <a:t> painted</a:t>
            </a:r>
            <a:r>
              <a:rPr lang="en-US" dirty="0"/>
              <a:t>.  Note – for some scenes we wanted the ability to drive wetness dynamically via gameplay.  (like when a rain storm starts.)  But for most of the game we just wanted visual consistency,</a:t>
            </a:r>
            <a:r>
              <a:rPr lang="en-US" baseline="0" dirty="0"/>
              <a:t> physical correctness, and an intuitive interface for the artists.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62</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examples.  Note how</a:t>
            </a:r>
            <a:r>
              <a:rPr lang="en-US" baseline="0" dirty="0"/>
              <a:t> the puddles show four characteristic regions.  A) Core of the puddle, the water surface is totally flat.  B) Region where surface tension causes water to cling to the surface underneath, causing a shrink-wrapped look.  C) Region where water has saturated the surface, causing a darkening of the albedo, but not significantly affecting </a:t>
            </a:r>
            <a:r>
              <a:rPr lang="en-US" baseline="0" dirty="0" err="1"/>
              <a:t>normals</a:t>
            </a:r>
            <a:r>
              <a:rPr lang="en-US" baseline="0" dirty="0"/>
              <a:t> or specular response.  D) Dry, unmodified surface.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63</a:t>
            </a:fld>
            <a:endParaRPr lang="en-US"/>
          </a:p>
        </p:txBody>
      </p:sp>
    </p:spTree>
    <p:extLst>
      <p:ext uri="{BB962C8B-B14F-4D97-AF65-F5344CB8AC3E}">
        <p14:creationId xmlns:p14="http://schemas.microsoft.com/office/powerpoint/2010/main" val="6122281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 code.  The artists have control of two parameters, “Wetness” and “Porosity”, which can be blended independently.  Wetness drives the transition between the different phases explained on the previous slide.  Porosity is an optional control (if it’s omitted, Roughness is used instead).  Porosity affects darkening of the base color – surfaces that are more porous darken more, surfaces that are less porous, more “hard”, darken less.  Note that we just lerp</a:t>
            </a:r>
            <a:r>
              <a:rPr lang="en-US" baseline="0" dirty="0"/>
              <a:t> to a “squared” version of the base color – compared to real-world reference, this is a reasonable approximation of the darkening that happens when a surface gets wet.</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64</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a:t>
            </a:r>
            <a:r>
              <a:rPr lang="en-US" baseline="0" dirty="0"/>
              <a:t> is in action – you can see, for any input values of the mask, it gives meaningful wetness results, so it’s very intuitive to use.  </a:t>
            </a:r>
            <a:r>
              <a:rPr lang="en-US" dirty="0"/>
              <a:t>Note, when wetness strength gets</a:t>
            </a:r>
            <a:r>
              <a:rPr lang="en-US" baseline="0" dirty="0"/>
              <a:t> above a value of 98%, we force the vertex normal to point straight up, which does a very convincing job of making the surface of the pool feel flat even if the underlying geometry isn’t flat.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65</a:t>
            </a:fld>
            <a:endParaRPr lang="en-US"/>
          </a:p>
        </p:txBody>
      </p:sp>
    </p:spTree>
    <p:extLst>
      <p:ext uri="{BB962C8B-B14F-4D97-AF65-F5344CB8AC3E}">
        <p14:creationId xmlns:p14="http://schemas.microsoft.com/office/powerpoint/2010/main" val="1125593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artists used this feature in nearly every scene</a:t>
            </a:r>
            <a:r>
              <a:rPr lang="en-US" baseline="0" dirty="0"/>
              <a:t>.  When reinforced by lighting and </a:t>
            </a:r>
            <a:r>
              <a:rPr lang="en-US" baseline="0" dirty="0" err="1"/>
              <a:t>fx</a:t>
            </a:r>
            <a:r>
              <a:rPr lang="en-US" baseline="0" dirty="0"/>
              <a:t>, it really helps sell the look.</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66</a:t>
            </a:fld>
            <a:endParaRPr lang="en-US"/>
          </a:p>
        </p:txBody>
      </p:sp>
    </p:spTree>
    <p:extLst>
      <p:ext uri="{BB962C8B-B14F-4D97-AF65-F5344CB8AC3E}">
        <p14:creationId xmlns:p14="http://schemas.microsoft.com/office/powerpoint/2010/main" val="18313587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67</a:t>
            </a:fld>
            <a:endParaRPr lang="en-US"/>
          </a:p>
        </p:txBody>
      </p:sp>
    </p:spTree>
    <p:extLst>
      <p:ext uri="{BB962C8B-B14F-4D97-AF65-F5344CB8AC3E}">
        <p14:creationId xmlns:p14="http://schemas.microsoft.com/office/powerpoint/2010/main" val="36696610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a variety of glass surfaces on Uncharted</a:t>
            </a:r>
            <a:r>
              <a:rPr lang="en-US" baseline="0" dirty="0"/>
              <a:t> 4.  We were able to achieve all of them with a fairly minimal set of tools.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68</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simplest case of glass is windows.  Technically there should</a:t>
            </a:r>
            <a:r>
              <a:rPr lang="en-US" baseline="0" dirty="0"/>
              <a:t> be a refractive component, but it’s cheaper (and less artifact-prone) to just do alpha blend.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69</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the talk with a new twist on some</a:t>
            </a:r>
            <a:r>
              <a:rPr lang="en-US" baseline="0" dirty="0"/>
              <a:t> old features.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20158649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think of glass as “transparent”, it’s really the diffuse component that’s transparent – the specular component is identical to any other hard surface.  So if you’re doing</a:t>
            </a:r>
            <a:r>
              <a:rPr lang="en-US" baseline="0" dirty="0"/>
              <a:t> standard alpha blending you can pre-divide out the alpha channel, and end up with a result where only the diffuse is affected by the transparency.  The surface can have varying transparency (say, if the window is grimy), and the specular result should appear constant across the surface.  The only issue is floating point inaccuracy as transparency approaches 0.</a:t>
            </a:r>
          </a:p>
          <a:p>
            <a:endParaRPr lang="en-US" baseline="0" dirty="0"/>
          </a:p>
          <a:p>
            <a:r>
              <a:rPr lang="en-US" baseline="0" dirty="0"/>
              <a:t>Note, if you perform </a:t>
            </a:r>
            <a:r>
              <a:rPr lang="en-US" baseline="0" dirty="0" err="1"/>
              <a:t>premultiplied</a:t>
            </a:r>
            <a:r>
              <a:rPr lang="en-US" baseline="0" dirty="0"/>
              <a:t> alpha, this problem becomes much simpler – only apply the transparency to the diffuse, not to the specular!  </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70</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solid glass</a:t>
            </a:r>
            <a:r>
              <a:rPr lang="en-US" baseline="0" dirty="0"/>
              <a:t> (or ice) surfaces, we incorporate refraction.  This follows the same rule as before, where only the diffuse component becomes transparent and the specular is preserved.  But this time we blend against the screen buffer in the shader – we use the transparency map to lerp our diffuse component against the pixels refracted from behind the object.</a:t>
            </a:r>
          </a:p>
          <a:p>
            <a:endParaRPr lang="en-US" baseline="0" dirty="0"/>
          </a:p>
          <a:p>
            <a:r>
              <a:rPr lang="en-US" baseline="0" dirty="0"/>
              <a:t>For more information on this subject, refer to Morgan McGuire’s talk.</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71</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Snell’s Law to calculate how the</a:t>
            </a:r>
            <a:r>
              <a:rPr lang="en-US" baseline="0" dirty="0"/>
              <a:t> view vector </a:t>
            </a:r>
            <a:r>
              <a:rPr lang="en-US" dirty="0"/>
              <a:t>is bent when it transitions from</a:t>
            </a:r>
            <a:r>
              <a:rPr lang="en-US" baseline="0" dirty="0"/>
              <a:t> air into a refractive surface.  (using the intrinsic function “refract()”).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72</a:t>
            </a:fld>
            <a:endParaRPr lang="en-US"/>
          </a:p>
        </p:txBody>
      </p:sp>
    </p:spTree>
    <p:extLst>
      <p:ext uri="{BB962C8B-B14F-4D97-AF65-F5344CB8AC3E}">
        <p14:creationId xmlns:p14="http://schemas.microsoft.com/office/powerpoint/2010/main" val="384801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the adjusted ray isn’t enough.  At some point the ray will exit the material.  In the example above, the ray has been offset by a distance d.  We can use that as an offset into the Screen UV coordinates.  Note that d increases as v becomes perpendicular to the surface, and as the thickness of the surface increases.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73</a:t>
            </a:fld>
            <a:endParaRPr lang="en-US"/>
          </a:p>
        </p:txBody>
      </p:sp>
    </p:spTree>
    <p:extLst>
      <p:ext uri="{BB962C8B-B14F-4D97-AF65-F5344CB8AC3E}">
        <p14:creationId xmlns:p14="http://schemas.microsoft.com/office/powerpoint/2010/main" val="384801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good physics problem,</a:t>
            </a:r>
            <a:r>
              <a:rPr lang="en-US" baseline="0" dirty="0"/>
              <a:t> we can simplify things by treating the surface as a perfect sphere.  We have two major classes of refractive surfaces – “thin shell”, which represents a hollow sphere like a Christmas ornament, or “solid”, like a crystal ball.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74</a:t>
            </a:fld>
            <a:endParaRPr lang="en-US"/>
          </a:p>
        </p:txBody>
      </p:sp>
    </p:spTree>
    <p:extLst>
      <p:ext uri="{BB962C8B-B14F-4D97-AF65-F5344CB8AC3E}">
        <p14:creationId xmlns:p14="http://schemas.microsoft.com/office/powerpoint/2010/main" val="23730826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Here’s an example - observe that we used “thin shell” refraction for the empty part of the tumbler, and “solid” refraction for the base.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75</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parameters</a:t>
            </a:r>
            <a:r>
              <a:rPr lang="en-US" baseline="0" dirty="0"/>
              <a:t> for the medium to have a tint, like for colored glass, and for the surface diffuse to be opaque, which is useful for labels or grime.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76</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a:t>
            </a:r>
            <a:r>
              <a:rPr lang="en-US" baseline="0" dirty="0"/>
              <a:t> interface is comparatively simple.  Here are all the controls we’ve discussed…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77</a:t>
            </a:fld>
            <a:endParaRPr lang="en-US"/>
          </a:p>
        </p:txBody>
      </p:sp>
    </p:spTree>
    <p:extLst>
      <p:ext uri="{BB962C8B-B14F-4D97-AF65-F5344CB8AC3E}">
        <p14:creationId xmlns:p14="http://schemas.microsoft.com/office/powerpoint/2010/main" val="23730826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here’s the code that’s driven by those parameters.  Note our approximation: for solid objects the ray travels a uniform distance, for thin-shell objects the distance increases bases on glancing angle.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78</a:t>
            </a:fld>
            <a:endParaRPr lang="en-US"/>
          </a:p>
        </p:txBody>
      </p:sp>
    </p:spTree>
    <p:extLst>
      <p:ext uri="{BB962C8B-B14F-4D97-AF65-F5344CB8AC3E}">
        <p14:creationId xmlns:p14="http://schemas.microsoft.com/office/powerpoint/2010/main" val="15308860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ice sculpture is a good example of all these parameters in action.  It’s treated as a “solid” material type.  It has a slight blue tint, and varying thickness (the body is much thicker than the arm, for example.)  And the artist used the Surface Transparency control to blend in some frost, applying it with a Fresnel falloff, only to the upward-facing surfaces.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79</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here’s a screenshot with the HDR LUT turned off.  There’s no artistic color grading</a:t>
            </a:r>
            <a:r>
              <a:rPr lang="en-US" baseline="0" dirty="0"/>
              <a:t> and no </a:t>
            </a:r>
            <a:r>
              <a:rPr lang="en-US" baseline="0" dirty="0" err="1"/>
              <a:t>tonemapping</a:t>
            </a:r>
            <a:r>
              <a:rPr lang="en-US" baseline="0" dirty="0"/>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a:p>
        </p:txBody>
      </p:sp>
    </p:spTree>
    <p:extLst>
      <p:ext uri="{BB962C8B-B14F-4D97-AF65-F5344CB8AC3E}">
        <p14:creationId xmlns:p14="http://schemas.microsoft.com/office/powerpoint/2010/main" val="38139535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a:t>
            </a:r>
            <a:r>
              <a:rPr lang="en-US" baseline="0" dirty="0"/>
              <a:t> support one layer of refraction that reads from the screen buffer.  For the wine inside of these glasses, instead of fetching a pixel from the screen buffer, we keep the refraction vector in world space, and fetch the refraction color from the nearest </a:t>
            </a:r>
            <a:r>
              <a:rPr lang="en-US" baseline="0" dirty="0" err="1"/>
              <a:t>cubemap</a:t>
            </a:r>
            <a:r>
              <a:rPr lang="en-US" baseline="0" dirty="0"/>
              <a:t> (the same one that supplies the specular reflections.)  The artistic controls for this type of refraction are the same.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80</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the results were good</a:t>
            </a:r>
            <a:r>
              <a:rPr lang="en-US" baseline="0" dirty="0"/>
              <a:t> enough, but can always be better.  The main issues we encountered were sort-order artifacts, and transparent objects receiving the correct </a:t>
            </a:r>
            <a:r>
              <a:rPr lang="en-US" baseline="0" dirty="0" err="1"/>
              <a:t>cubemap</a:t>
            </a:r>
            <a:r>
              <a:rPr lang="en-US" baseline="0" dirty="0"/>
              <a:t> from the environment.  (Particularly an issue when a glass window can be seen from inside and out.)  For the refraction tech we want to try simulating frosted glass by multi-sampling the screen buffer, possibly with temporal jitter.  But having a physically-plausible basis is a good base to build 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81</a:t>
            </a:fld>
            <a:endParaRPr lang="en-US"/>
          </a:p>
        </p:txBody>
      </p:sp>
    </p:spTree>
    <p:extLst>
      <p:ext uri="{BB962C8B-B14F-4D97-AF65-F5344CB8AC3E}">
        <p14:creationId xmlns:p14="http://schemas.microsoft.com/office/powerpoint/2010/main" val="4098491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82</a:t>
            </a:fld>
            <a:endParaRPr lang="en-US"/>
          </a:p>
        </p:txBody>
      </p:sp>
    </p:spTree>
    <p:extLst>
      <p:ext uri="{BB962C8B-B14F-4D97-AF65-F5344CB8AC3E}">
        <p14:creationId xmlns:p14="http://schemas.microsoft.com/office/powerpoint/2010/main" val="17333299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follow this link to find the video:</a:t>
            </a:r>
          </a:p>
          <a:p>
            <a:r>
              <a:rPr lang="en-US" dirty="0"/>
              <a:t>https://www.youtube.com/watch?v=LjCjXFmkX-4</a:t>
            </a:r>
          </a:p>
        </p:txBody>
      </p:sp>
      <p:sp>
        <p:nvSpPr>
          <p:cNvPr id="4" name="Slide Number Placeholder 3"/>
          <p:cNvSpPr>
            <a:spLocks noGrp="1"/>
          </p:cNvSpPr>
          <p:nvPr>
            <p:ph type="sldNum" sz="quarter" idx="10"/>
          </p:nvPr>
        </p:nvSpPr>
        <p:spPr/>
        <p:txBody>
          <a:bodyPr/>
          <a:lstStyle/>
          <a:p>
            <a:fld id="{CA5D3BF3-D352-46FC-8343-31F56E6730EA}" type="slidenum">
              <a:rPr lang="en-US" smtClean="0"/>
              <a:pPr/>
              <a:t>83</a:t>
            </a:fld>
            <a:endParaRPr lang="en-US"/>
          </a:p>
        </p:txBody>
      </p:sp>
    </p:spTree>
    <p:extLst>
      <p:ext uri="{BB962C8B-B14F-4D97-AF65-F5344CB8AC3E}">
        <p14:creationId xmlns:p14="http://schemas.microsoft.com/office/powerpoint/2010/main" val="24897182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a lot of vertex processing problems to be solved in a game production. On Uncharted 4 we were able to take this approach much further then we initially anticipated and did our best to keep it very generalized and accessible.</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84</a:t>
            </a:fld>
            <a:endParaRPr lang="en-US"/>
          </a:p>
        </p:txBody>
      </p:sp>
    </p:spTree>
    <p:extLst>
      <p:ext uri="{BB962C8B-B14F-4D97-AF65-F5344CB8AC3E}">
        <p14:creationId xmlns:p14="http://schemas.microsoft.com/office/powerpoint/2010/main" val="21603917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r>
              <a:rPr lang="en-US" baseline="0" dirty="0"/>
              <a:t> things first - t</a:t>
            </a:r>
            <a:r>
              <a:rPr lang="en-US" dirty="0"/>
              <a:t>he original problem we were trying to solve was foliage animation. We</a:t>
            </a:r>
            <a:r>
              <a:rPr lang="en-US" baseline="0" dirty="0"/>
              <a:t> had a ton of it and needed a simple and cheap way to get everything on screen moving.</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85</a:t>
            </a:fld>
            <a:endParaRPr lang="en-US"/>
          </a:p>
        </p:txBody>
      </p:sp>
    </p:spTree>
    <p:extLst>
      <p:ext uri="{BB962C8B-B14F-4D97-AF65-F5344CB8AC3E}">
        <p14:creationId xmlns:p14="http://schemas.microsoft.com/office/powerpoint/2010/main" val="36109557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a more physically</a:t>
            </a:r>
            <a:r>
              <a:rPr lang="en-US" baseline="0" dirty="0"/>
              <a:t> accurate implementation so we went for pivot-based rotation. Pivot positions were stored in vertex colors.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86</a:t>
            </a:fld>
            <a:endParaRPr lang="en-US"/>
          </a:p>
        </p:txBody>
      </p:sp>
    </p:spTree>
    <p:extLst>
      <p:ext uri="{BB962C8B-B14F-4D97-AF65-F5344CB8AC3E}">
        <p14:creationId xmlns:p14="http://schemas.microsoft.com/office/powerpoint/2010/main" val="2917006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solidified the</a:t>
            </a:r>
            <a:r>
              <a:rPr lang="en-US" baseline="0" dirty="0"/>
              <a:t> mental shift we had for treating vertex attributes as just general purpose data.</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87</a:t>
            </a:fld>
            <a:endParaRPr lang="en-US"/>
          </a:p>
        </p:txBody>
      </p:sp>
    </p:spTree>
    <p:extLst>
      <p:ext uri="{BB962C8B-B14F-4D97-AF65-F5344CB8AC3E}">
        <p14:creationId xmlns:p14="http://schemas.microsoft.com/office/powerpoint/2010/main" val="1553565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Maya does not have a</a:t>
            </a:r>
            <a:r>
              <a:rPr lang="en-US" baseline="0" dirty="0"/>
              <a:t> very robust vertex color scripting pipeline so for most operations we had to write our own functionality using Maya API. Nevertheless you can use this snippet to get going with baking pivots in </a:t>
            </a:r>
            <a:r>
              <a:rPr lang="en-US" baseline="0" dirty="0" err="1"/>
              <a:t>maya</a:t>
            </a:r>
            <a:r>
              <a:rPr lang="en-US" baseline="0" dirty="0"/>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88</a:t>
            </a:fld>
            <a:endParaRPr lang="en-US"/>
          </a:p>
        </p:txBody>
      </p:sp>
    </p:spTree>
    <p:extLst>
      <p:ext uri="{BB962C8B-B14F-4D97-AF65-F5344CB8AC3E}">
        <p14:creationId xmlns:p14="http://schemas.microsoft.com/office/powerpoint/2010/main" val="35648543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we came up with simplified ways</a:t>
            </a:r>
            <a:r>
              <a:rPr lang="en-US" baseline="0" dirty="0"/>
              <a:t> to author pivot data. Like using a UV-shell based approach.</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89</a:t>
            </a:fld>
            <a:endParaRPr lang="en-US"/>
          </a:p>
        </p:txBody>
      </p:sp>
    </p:spTree>
    <p:extLst>
      <p:ext uri="{BB962C8B-B14F-4D97-AF65-F5344CB8AC3E}">
        <p14:creationId xmlns:p14="http://schemas.microsoft.com/office/powerpoint/2010/main" val="236086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turn on </a:t>
            </a:r>
            <a:r>
              <a:rPr lang="en-US" dirty="0" err="1"/>
              <a:t>tonemapping</a:t>
            </a:r>
            <a:r>
              <a:rPr lang="en-US" dirty="0"/>
              <a:t>.  Note it adds a little contrast in the shadows, but importantly, it prevents the</a:t>
            </a:r>
            <a:r>
              <a:rPr lang="en-US" baseline="0" dirty="0"/>
              <a:t> yellow/pink color banding when the clouds get overexposed.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38139535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not very visual so it can get confusing</a:t>
            </a:r>
            <a:r>
              <a:rPr lang="en-US" baseline="0" dirty="0"/>
              <a:t> for artists. Consider debug tools that allow them to check their pivot data in their authoring tool. We had full animation preview in Maya but had to sacrifice that in Viewport 2.0.</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90</a:t>
            </a:fld>
            <a:endParaRPr lang="en-US"/>
          </a:p>
        </p:txBody>
      </p:sp>
    </p:spTree>
    <p:extLst>
      <p:ext uri="{BB962C8B-B14F-4D97-AF65-F5344CB8AC3E}">
        <p14:creationId xmlns:p14="http://schemas.microsoft.com/office/powerpoint/2010/main" val="23583258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of operations</a:t>
            </a:r>
            <a:r>
              <a:rPr lang="en-US" baseline="0" dirty="0"/>
              <a:t> for vertex shader rotations effectively allowed us to do hierarchical animation without having to store any hierarchical data. Just pivots. We also found it necessary for very high-frequency wind motion to have a classic vertex normal based animation on tips of leaves and fronds.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91</a:t>
            </a:fld>
            <a:endParaRPr lang="en-US"/>
          </a:p>
        </p:txBody>
      </p:sp>
    </p:spTree>
    <p:extLst>
      <p:ext uri="{BB962C8B-B14F-4D97-AF65-F5344CB8AC3E}">
        <p14:creationId xmlns:p14="http://schemas.microsoft.com/office/powerpoint/2010/main" val="2593028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Minimal amount of parameters</a:t>
            </a:r>
            <a:r>
              <a:rPr lang="en-US" baseline="0" dirty="0"/>
              <a:t> is imperative for any efficient system. 2 main parameters we used were “Bend Intensity” – Max Rotation Angle and “Bend Speed” – which was the Speed of Animation. Sub-object Bend parameters are inputs for our time offset calculation explained on page 93-94. Variation was a per sub-object randomization </a:t>
            </a:r>
            <a:r>
              <a:rPr lang="en-US" baseline="0" dirty="0" err="1"/>
              <a:t>multiplyer</a:t>
            </a:r>
            <a:r>
              <a:rPr lang="en-US" baseline="0" dirty="0"/>
              <a:t>.</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92</a:t>
            </a:fld>
            <a:endParaRPr lang="en-US"/>
          </a:p>
        </p:txBody>
      </p:sp>
    </p:spTree>
    <p:extLst>
      <p:ext uri="{BB962C8B-B14F-4D97-AF65-F5344CB8AC3E}">
        <p14:creationId xmlns:p14="http://schemas.microsoft.com/office/powerpoint/2010/main" val="1428568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physically</a:t>
            </a:r>
            <a:r>
              <a:rPr lang="en-US" baseline="0" dirty="0"/>
              <a:t>-based, getting the angle function required some iteration and magic art numbers to get a satisfactory animation with minimal amount of instructions.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93</a:t>
            </a:fld>
            <a:endParaRPr lang="en-US"/>
          </a:p>
        </p:txBody>
      </p:sp>
    </p:spTree>
    <p:extLst>
      <p:ext uri="{BB962C8B-B14F-4D97-AF65-F5344CB8AC3E}">
        <p14:creationId xmlns:p14="http://schemas.microsoft.com/office/powerpoint/2010/main" val="6799222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r>
              <a:rPr lang="en-US" baseline="0" dirty="0" err="1"/>
              <a:t>timeOffset</a:t>
            </a:r>
            <a:r>
              <a:rPr lang="en-US" baseline="0" dirty="0"/>
              <a:t>” variable from the previous slide allows us to have some vertices animating further in time. If we modulate that by distance to pivot we get a nice swaying motion that is Crucial for achieving an organic look.</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94</a:t>
            </a:fld>
            <a:endParaRPr lang="en-US"/>
          </a:p>
        </p:txBody>
      </p:sp>
    </p:spTree>
    <p:extLst>
      <p:ext uri="{BB962C8B-B14F-4D97-AF65-F5344CB8AC3E}">
        <p14:creationId xmlns:p14="http://schemas.microsoft.com/office/powerpoint/2010/main" val="31908759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Pivot</a:t>
            </a:r>
            <a:r>
              <a:rPr lang="en-US" baseline="0" dirty="0"/>
              <a:t> based rotation allows for exceptionally easy vertex normal updating (use the same axis and angle as for vertex rotation, but origin([0,0,0]) for the pivot). It was optional in our first implementation but we are definitely going to hard code it “On” going forward.</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95</a:t>
            </a:fld>
            <a:endParaRPr lang="en-US"/>
          </a:p>
        </p:txBody>
      </p:sp>
    </p:spTree>
    <p:extLst>
      <p:ext uri="{BB962C8B-B14F-4D97-AF65-F5344CB8AC3E}">
        <p14:creationId xmlns:p14="http://schemas.microsoft.com/office/powerpoint/2010/main" val="39252015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parameters up to this point were on a per-asset level.</a:t>
            </a:r>
            <a:r>
              <a:rPr lang="en-US" baseline="0" dirty="0"/>
              <a:t> We had a set of similar level-wide parameters that would control the wind globally. All of our foliage was setup in a neutral wind environment with the entire foliage library side by side for reference. That way we made sure we are getting consistent wind motion across the board.</a:t>
            </a:r>
          </a:p>
          <a:p>
            <a:r>
              <a:rPr lang="en-US" baseline="0" dirty="0"/>
              <a:t>Apart from our wind parameters we had our global 2d Wind Gust function which was in essence a wave-pattern texture projected top-down into the world. It was sampled in every wind type creating consistent motion across varied surfaces and objects.</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96</a:t>
            </a:fld>
            <a:endParaRPr lang="en-US"/>
          </a:p>
        </p:txBody>
      </p:sp>
    </p:spTree>
    <p:extLst>
      <p:ext uri="{BB962C8B-B14F-4D97-AF65-F5344CB8AC3E}">
        <p14:creationId xmlns:p14="http://schemas.microsoft.com/office/powerpoint/2010/main" val="41760026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pass player interaction was created</a:t>
            </a:r>
            <a:r>
              <a:rPr lang="en-US" baseline="0" dirty="0"/>
              <a:t> by rotating a sub-object away from a character based on proximity. </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97</a:t>
            </a:fld>
            <a:endParaRPr lang="en-US"/>
          </a:p>
        </p:txBody>
      </p:sp>
    </p:spTree>
    <p:extLst>
      <p:ext uri="{BB962C8B-B14F-4D97-AF65-F5344CB8AC3E}">
        <p14:creationId xmlns:p14="http://schemas.microsoft.com/office/powerpoint/2010/main" val="19357475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didn’t have to do just rotation. Pushing objects away based on pivot distance was a viable option and helped us get interactivity fast</a:t>
            </a:r>
            <a:r>
              <a:rPr lang="en-US" baseline="0" dirty="0"/>
              <a:t> and cheap </a:t>
            </a:r>
            <a:r>
              <a:rPr lang="en-US" dirty="0"/>
              <a:t>where we wouldn’t have been able to otherwise.</a:t>
            </a:r>
          </a:p>
        </p:txBody>
      </p:sp>
      <p:sp>
        <p:nvSpPr>
          <p:cNvPr id="4" name="Slide Number Placeholder 3"/>
          <p:cNvSpPr>
            <a:spLocks noGrp="1"/>
          </p:cNvSpPr>
          <p:nvPr>
            <p:ph type="sldNum" sz="quarter" idx="10"/>
          </p:nvPr>
        </p:nvSpPr>
        <p:spPr/>
        <p:txBody>
          <a:bodyPr/>
          <a:lstStyle/>
          <a:p>
            <a:fld id="{CA5D3BF3-D352-46FC-8343-31F56E6730EA}" type="slidenum">
              <a:rPr lang="en-US" smtClean="0"/>
              <a:pPr/>
              <a:t>98</a:t>
            </a:fld>
            <a:endParaRPr lang="en-US"/>
          </a:p>
        </p:txBody>
      </p:sp>
    </p:spTree>
    <p:extLst>
      <p:ext uri="{BB962C8B-B14F-4D97-AF65-F5344CB8AC3E}">
        <p14:creationId xmlns:p14="http://schemas.microsoft.com/office/powerpoint/2010/main" val="13422677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Notable, most</a:t>
            </a:r>
            <a:r>
              <a:rPr lang="en-US" baseline="0" dirty="0"/>
              <a:t> of these interactions are also possible in the Pixel Shader. This is an example of UV based wind and player interaction.</a:t>
            </a:r>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99</a:t>
            </a:fld>
            <a:endParaRPr lang="en-US"/>
          </a:p>
        </p:txBody>
      </p:sp>
    </p:spTree>
    <p:extLst>
      <p:ext uri="{BB962C8B-B14F-4D97-AF65-F5344CB8AC3E}">
        <p14:creationId xmlns:p14="http://schemas.microsoft.com/office/powerpoint/2010/main" val="216636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10/2/2021</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785407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06EA6-EFEA-4C30-9264-4F9291A5780D}" type="datetime1">
              <a:rPr lang="en-US" smtClean="0"/>
              <a:pPr/>
              <a:t>10/2/2021</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197014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06EA6-EFEA-4C30-9264-4F9291A5780D}" type="datetime1">
              <a:rPr lang="en-US" smtClean="0"/>
              <a:pPr/>
              <a:t>10/2/2021</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4961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bg1">
                    <a:lumMod val="85000"/>
                  </a:schemeClr>
                </a:solidFill>
              </a:defRPr>
            </a:lvl1pPr>
            <a:lvl2pPr>
              <a:defRPr>
                <a:solidFill>
                  <a:schemeClr val="bg1">
                    <a:lumMod val="85000"/>
                  </a:schemeClr>
                </a:solidFill>
              </a:defRPr>
            </a:lvl2pPr>
            <a:lvl3pPr>
              <a:defRPr>
                <a:solidFill>
                  <a:schemeClr val="bg1">
                    <a:lumMod val="85000"/>
                  </a:schemeClr>
                </a:solidFill>
              </a:defRPr>
            </a:lvl3pPr>
            <a:lvl4pPr>
              <a:defRPr>
                <a:solidFill>
                  <a:schemeClr val="bg1">
                    <a:lumMod val="85000"/>
                  </a:schemeClr>
                </a:solidFill>
              </a:defRPr>
            </a:lvl4pPr>
            <a:lvl5pPr>
              <a:defRPr>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4606EA6-EFEA-4C30-9264-4F9291A5780D}" type="datetime1">
              <a:rPr lang="en-US" smtClean="0"/>
              <a:pPr/>
              <a:t>10/2/2021</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829346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extLst>
      <p:ext uri="{BB962C8B-B14F-4D97-AF65-F5344CB8AC3E}">
        <p14:creationId xmlns:p14="http://schemas.microsoft.com/office/powerpoint/2010/main" val="335590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606EA6-EFEA-4C30-9264-4F9291A5780D}" type="datetime1">
              <a:rPr lang="en-US" smtClean="0"/>
              <a:pPr/>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Tree>
    <p:extLst>
      <p:ext uri="{BB962C8B-B14F-4D97-AF65-F5344CB8AC3E}">
        <p14:creationId xmlns:p14="http://schemas.microsoft.com/office/powerpoint/2010/main" val="181729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4"/>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1334"/>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606EA6-EFEA-4C30-9264-4F9291A5780D}" type="datetime1">
              <a:rPr lang="en-US" smtClean="0"/>
              <a:pPr/>
              <a:t>10/2/2021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Tree>
    <p:extLst>
      <p:ext uri="{BB962C8B-B14F-4D97-AF65-F5344CB8AC3E}">
        <p14:creationId xmlns:p14="http://schemas.microsoft.com/office/powerpoint/2010/main" val="3659162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FADB5D-B7A0-47E3-AD2D-B1A6F8614213}" type="datetime1">
              <a:rPr lang="en-US" smtClean="0"/>
              <a:pPr/>
              <a:t>10/2/2021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8375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10/2/2021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2494889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055449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Tree>
    <p:extLst>
      <p:ext uri="{BB962C8B-B14F-4D97-AF65-F5344CB8AC3E}">
        <p14:creationId xmlns:p14="http://schemas.microsoft.com/office/powerpoint/2010/main" val="643816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bg1"/>
                </a:solidFill>
              </a:defRPr>
            </a:lvl1pPr>
          </a:lstStyle>
          <a:p>
            <a:fld id="{E4606EA6-EFEA-4C30-9264-4F9291A5780D}" type="datetime1">
              <a:rPr lang="en-US" smtClean="0"/>
              <a:pPr/>
              <a:t>10/2/2021</a:t>
            </a:fld>
            <a:endParaRPr lang="en-US" sz="1400"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bg1"/>
                </a:solidFill>
              </a:defRPr>
            </a:lvl1pPr>
          </a:lstStyle>
          <a:p>
            <a:pPr algn="r"/>
            <a:endParaRPr lang="en-US" sz="1400"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bg1"/>
                </a:solidFill>
              </a:defRPr>
            </a:lvl1pPr>
          </a:lstStyle>
          <a:p>
            <a:pPr algn="ctr"/>
            <a:fld id="{8F82E0A0-C266-4798-8C8F-B9F91E9DA37E}" type="slidenum">
              <a:rPr lang="en-US" sz="1400" b="1" smtClean="0"/>
              <a:pPr algn="ctr"/>
              <a:t>‹#›</a:t>
            </a:fld>
            <a:endParaRPr lang="en-US" sz="1400" b="1" dirty="0"/>
          </a:p>
        </p:txBody>
      </p:sp>
    </p:spTree>
    <p:extLst>
      <p:ext uri="{BB962C8B-B14F-4D97-AF65-F5344CB8AC3E}">
        <p14:creationId xmlns:p14="http://schemas.microsoft.com/office/powerpoint/2010/main" val="99513573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914400" rtl="0" eaLnBrk="1" latinLnBrk="0" hangingPunct="1">
        <a:spcBef>
          <a:spcPct val="0"/>
        </a:spcBef>
        <a:buNone/>
        <a:defRPr sz="4400" kern="1200">
          <a:solidFill>
            <a:schemeClr val="bg1">
              <a:lumMod val="95000"/>
            </a:schemeClr>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7.mov" Type="http://schemas.openxmlformats.org/officeDocument/2006/relationships/video"/><Relationship Id="rId1" Target="../media/media7.mov" Type="http://schemas.microsoft.com/office/2007/relationships/media"/><Relationship Id="rId5" Target="../media/image106.jpeg" Type="http://schemas.openxmlformats.org/officeDocument/2006/relationships/image"/><Relationship Id="rId4" Target="../notesSlides/notesSlide101.xml" Type="http://schemas.openxmlformats.org/officeDocument/2006/relationships/notesSlide"/></Relationships>
</file>

<file path=ppt/slides/_rels/slide10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8.mov" Type="http://schemas.openxmlformats.org/officeDocument/2006/relationships/video"/><Relationship Id="rId1" Target="../media/media8.mov" Type="http://schemas.microsoft.com/office/2007/relationships/media"/><Relationship Id="rId5" Target="../media/image110.jpeg" Type="http://schemas.openxmlformats.org/officeDocument/2006/relationships/image"/><Relationship Id="rId4" Target="../notesSlides/notesSlide105.xml" Type="http://schemas.openxmlformats.org/officeDocument/2006/relationships/notesSlide"/></Relationships>
</file>

<file path=ppt/slides/_rels/slide10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9.mov" Type="http://schemas.openxmlformats.org/officeDocument/2006/relationships/video"/><Relationship Id="rId1" Target="../media/media9.mov" Type="http://schemas.microsoft.com/office/2007/relationships/media"/><Relationship Id="rId5" Target="../media/image114.jpeg" Type="http://schemas.openxmlformats.org/officeDocument/2006/relationships/image"/><Relationship Id="rId4" Target="../notesSlides/notesSlide110.xml" Type="http://schemas.openxmlformats.org/officeDocument/2006/relationships/notesSlide"/></Relationships>
</file>

<file path=ppt/slides/_rels/slide11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0.mov" Type="http://schemas.openxmlformats.org/officeDocument/2006/relationships/video"/><Relationship Id="rId1" Target="../media/media10.mov" Type="http://schemas.microsoft.com/office/2007/relationships/media"/><Relationship Id="rId5" Target="../media/image117.jpeg" Type="http://schemas.openxmlformats.org/officeDocument/2006/relationships/image"/><Relationship Id="rId4" Target="../notesSlides/notesSlide113.xml" Type="http://schemas.openxmlformats.org/officeDocument/2006/relationships/notesSlide"/></Relationships>
</file>

<file path=ppt/slides/_rels/slide11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1.mov" Type="http://schemas.openxmlformats.org/officeDocument/2006/relationships/video"/><Relationship Id="rId1" Target="../media/media11.mov" Type="http://schemas.microsoft.com/office/2007/relationships/media"/><Relationship Id="rId5" Target="../media/image118.jpeg" Type="http://schemas.openxmlformats.org/officeDocument/2006/relationships/image"/><Relationship Id="rId4" Target="../notesSlides/notesSlide114.xml" Type="http://schemas.openxmlformats.org/officeDocument/2006/relationships/notesSlide"/></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2.mov" Type="http://schemas.openxmlformats.org/officeDocument/2006/relationships/video"/><Relationship Id="rId1" Target="../media/media12.mov" Type="http://schemas.microsoft.com/office/2007/relationships/media"/><Relationship Id="rId5" Target="../media/image119.jpeg" Type="http://schemas.openxmlformats.org/officeDocument/2006/relationships/image"/><Relationship Id="rId4" Target="../notesSlides/notesSlide116.xml" Type="http://schemas.openxmlformats.org/officeDocument/2006/relationships/notesSlide"/></Relationships>
</file>

<file path=ppt/slides/_rels/slide11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mov" Type="http://schemas.openxmlformats.org/officeDocument/2006/relationships/video"/><Relationship Id="rId1" Target="../media/media1.mov" Type="http://schemas.microsoft.com/office/2007/relationships/media"/><Relationship Id="rId5" Target="../media/image10.jpeg" Type="http://schemas.openxmlformats.org/officeDocument/2006/relationships/image"/><Relationship Id="rId4" Target="../notesSlides/notesSlide120.xml" Type="http://schemas.openxmlformats.org/officeDocument/2006/relationships/notesSlide"/></Relationships>
</file>

<file path=ppt/slides/_rels/slide121.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3.mov" Type="http://schemas.openxmlformats.org/officeDocument/2006/relationships/video"/><Relationship Id="rId1" Target="../media/media13.mov" Type="http://schemas.microsoft.com/office/2007/relationships/media"/><Relationship Id="rId5" Target="../media/image125.jpeg" Type="http://schemas.openxmlformats.org/officeDocument/2006/relationships/image"/><Relationship Id="rId4" Target="../notesSlides/notesSlide121.xml" Type="http://schemas.openxmlformats.org/officeDocument/2006/relationships/notesSlide"/></Relationships>
</file>

<file path=ppt/slides/_rels/slide122.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4.mov" Type="http://schemas.openxmlformats.org/officeDocument/2006/relationships/video"/><Relationship Id="rId1" Target="../media/media14.mov" Type="http://schemas.microsoft.com/office/2007/relationships/media"/><Relationship Id="rId5" Target="../media/image126.jpeg" Type="http://schemas.openxmlformats.org/officeDocument/2006/relationships/image"/><Relationship Id="rId4" Target="../notesSlides/notesSlide122.xml" Type="http://schemas.openxmlformats.org/officeDocument/2006/relationships/notesSlide"/></Relationships>
</file>

<file path=ppt/slides/_rels/slide12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5.mov" Type="http://schemas.openxmlformats.org/officeDocument/2006/relationships/video"/><Relationship Id="rId1" Target="../media/media15.mov" Type="http://schemas.microsoft.com/office/2007/relationships/media"/><Relationship Id="rId5" Target="../media/image127.jpeg" Type="http://schemas.openxmlformats.org/officeDocument/2006/relationships/image"/><Relationship Id="rId4" Target="../notesSlides/notesSlide123.xml" Type="http://schemas.openxmlformats.org/officeDocument/2006/relationships/notesSlide"/></Relationships>
</file>

<file path=ppt/slides/_rels/slide12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6.mov" Type="http://schemas.openxmlformats.org/officeDocument/2006/relationships/video"/><Relationship Id="rId1" Target="../media/media16.mov" Type="http://schemas.microsoft.com/office/2007/relationships/media"/><Relationship Id="rId6" Target="../media/image129.jpeg" Type="http://schemas.openxmlformats.org/officeDocument/2006/relationships/image"/><Relationship Id="rId5" Target="../media/image128.png" Type="http://schemas.openxmlformats.org/officeDocument/2006/relationships/image"/><Relationship Id="rId4" Target="../notesSlides/notesSlide124.xml" Type="http://schemas.openxmlformats.org/officeDocument/2006/relationships/notesSlide"/></Relationships>
</file>

<file path=ppt/slides/_rels/slide12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7.mov" Type="http://schemas.openxmlformats.org/officeDocument/2006/relationships/video"/><Relationship Id="rId1" Target="../media/media17.mov" Type="http://schemas.microsoft.com/office/2007/relationships/media"/><Relationship Id="rId5" Target="../media/image130.jpeg" Type="http://schemas.openxmlformats.org/officeDocument/2006/relationships/image"/><Relationship Id="rId4" Target="../notesSlides/notesSlide125.xml" Type="http://schemas.openxmlformats.org/officeDocument/2006/relationships/notesSlide"/></Relationships>
</file>

<file path=ppt/slides/_rels/slide1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ov"/><Relationship Id="rId1" Type="http://schemas.microsoft.com/office/2007/relationships/media" Target="../media/media18.mov"/><Relationship Id="rId5" Type="http://schemas.openxmlformats.org/officeDocument/2006/relationships/image" Target="../media/image132.png"/><Relationship Id="rId4"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9.mov" Type="http://schemas.openxmlformats.org/officeDocument/2006/relationships/video"/><Relationship Id="rId1" Target="../media/media19.mov" Type="http://schemas.microsoft.com/office/2007/relationships/media"/><Relationship Id="rId5" Target="../media/image133.jpeg" Type="http://schemas.openxmlformats.org/officeDocument/2006/relationships/image"/><Relationship Id="rId4" Target="../notesSlides/notesSlide128.xml" Type="http://schemas.openxmlformats.org/officeDocument/2006/relationships/notesSlide"/></Relationships>
</file>

<file path=ppt/slides/_rels/slide129.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0.mov" Type="http://schemas.openxmlformats.org/officeDocument/2006/relationships/video"/><Relationship Id="rId1" Target="../media/media20.mov" Type="http://schemas.microsoft.com/office/2007/relationships/media"/><Relationship Id="rId5" Target="../media/image134.jpeg" Type="http://schemas.openxmlformats.org/officeDocument/2006/relationships/image"/><Relationship Id="rId4" Target="../notesSlides/notesSlide129.xml" Type="http://schemas.openxmlformats.org/officeDocument/2006/relationships/notesSlide"/></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arget="../media/image23.jpeg" Type="http://schemas.openxmlformats.org/officeDocument/2006/relationships/image"/><Relationship Id="rId2" Target="../notesSlides/notesSlide16.xml" Type="http://schemas.openxmlformats.org/officeDocument/2006/relationships/notesSlide"/><Relationship Id="rId1" Target="../slideLayouts/slideLayout2.xml" Type="http://schemas.openxmlformats.org/officeDocument/2006/relationships/slideLayout"/><Relationship Id="rId5" Target="../media/image25.jpg" Type="http://schemas.openxmlformats.org/officeDocument/2006/relationships/image"/><Relationship Id="rId4" Target="../media/image24.jpg" Type="http://schemas.openxmlformats.org/officeDocument/2006/relationships/image"/></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eg"/></Relationships>
</file>

<file path=ppt/slides/_rels/slide4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mov" Type="http://schemas.openxmlformats.org/officeDocument/2006/relationships/video"/><Relationship Id="rId1" Target="../media/media1.mov" Type="http://schemas.microsoft.com/office/2007/relationships/media"/><Relationship Id="rId5" Target="../media/image10.jpeg" Type="http://schemas.openxmlformats.org/officeDocument/2006/relationships/image"/><Relationship Id="rId4" Target="../notesSlides/notesSlide5.xml" Type="http://schemas.openxmlformats.org/officeDocument/2006/relationships/notesSlide"/></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mp4" Type="http://schemas.openxmlformats.org/officeDocument/2006/relationships/video"/><Relationship Id="rId1" Target="../media/media2.mp4" Type="http://schemas.microsoft.com/office/2007/relationships/media"/><Relationship Id="rId5" Target="../media/image75.jpeg" Type="http://schemas.openxmlformats.org/officeDocument/2006/relationships/image"/><Relationship Id="rId4" Target="../notesSlides/notesSlide65.xml" Type="http://schemas.openxmlformats.org/officeDocument/2006/relationships/notesSlide"/></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7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9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mov" Type="http://schemas.openxmlformats.org/officeDocument/2006/relationships/video"/><Relationship Id="rId1" Target="../media/media3.mov" Type="http://schemas.microsoft.com/office/2007/relationships/media"/><Relationship Id="rId5" Target="../media/image99.jpeg" Type="http://schemas.openxmlformats.org/officeDocument/2006/relationships/image"/><Relationship Id="rId4" Target="../notesSlides/notesSlide95.xml" Type="http://schemas.openxmlformats.org/officeDocument/2006/relationships/notesSlide"/></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97.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mov" Type="http://schemas.openxmlformats.org/officeDocument/2006/relationships/video"/><Relationship Id="rId1" Target="../media/media4.mov" Type="http://schemas.microsoft.com/office/2007/relationships/media"/><Relationship Id="rId5" Target="../media/image102.jpeg" Type="http://schemas.openxmlformats.org/officeDocument/2006/relationships/image"/><Relationship Id="rId4" Target="../notesSlides/notesSlide97.xml" Type="http://schemas.openxmlformats.org/officeDocument/2006/relationships/notesSlide"/></Relationships>
</file>

<file path=ppt/slides/_rels/slide98.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5.mov" Type="http://schemas.openxmlformats.org/officeDocument/2006/relationships/video"/><Relationship Id="rId1" Target="../media/media5.mov" Type="http://schemas.microsoft.com/office/2007/relationships/media"/><Relationship Id="rId5" Target="../media/image103.jpeg" Type="http://schemas.openxmlformats.org/officeDocument/2006/relationships/image"/><Relationship Id="rId4" Target="../notesSlides/notesSlide98.xml" Type="http://schemas.openxmlformats.org/officeDocument/2006/relationships/notesSlide"/></Relationships>
</file>

<file path=ppt/slides/_rels/slide99.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6.mov" Type="http://schemas.openxmlformats.org/officeDocument/2006/relationships/video"/><Relationship Id="rId1" Target="../media/media6.mov" Type="http://schemas.microsoft.com/office/2007/relationships/media"/><Relationship Id="rId5" Target="../media/image104.jpeg" Type="http://schemas.openxmlformats.org/officeDocument/2006/relationships/image"/><Relationship Id="rId4" Target="../notesSlides/notesSlide9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3550"/>
            <a:ext cx="8229600" cy="857250"/>
          </a:xfrm>
        </p:spPr>
        <p:txBody>
          <a:bodyPr>
            <a:normAutofit fontScale="90000"/>
          </a:bodyPr>
          <a:lstStyle/>
          <a:p>
            <a:r>
              <a:rPr lang="en-US" sz="4900">
                <a:solidFill>
                  <a:schemeClr val="bg1"/>
                </a:solidFill>
              </a:rPr>
              <a:t>The Technical </a:t>
            </a:r>
            <a:r>
              <a:rPr lang="en-US" sz="4900" dirty="0">
                <a:solidFill>
                  <a:schemeClr val="bg1"/>
                </a:solidFill>
              </a:rPr>
              <a:t>Art of Uncharted 4</a:t>
            </a:r>
            <a:br>
              <a:rPr lang="en-US" dirty="0">
                <a:solidFill>
                  <a:schemeClr val="bg1"/>
                </a:solidFill>
              </a:rPr>
            </a:br>
            <a:br>
              <a:rPr lang="en-US" dirty="0"/>
            </a:br>
            <a:r>
              <a:rPr lang="en-US" sz="3100" dirty="0"/>
              <a:t>Waylon Brinck – Technical Art Director </a:t>
            </a:r>
            <a:br>
              <a:rPr lang="en-US" sz="3100" dirty="0"/>
            </a:br>
            <a:r>
              <a:rPr lang="en-US" sz="3100" dirty="0"/>
              <a:t>Andrew Maximov – Lead Technical Artist</a:t>
            </a:r>
            <a:endParaRPr lang="en-US" sz="3100" dirty="0">
              <a:solidFill>
                <a:schemeClr val="bg1"/>
              </a:solidFill>
            </a:endParaRPr>
          </a:p>
        </p:txBody>
      </p:sp>
      <p:pic>
        <p:nvPicPr>
          <p:cNvPr id="1028" name="Picture 4" descr="http://s2016.siggraph.org/sites/default/files/s16_high_magenta_right_tag.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05600" y="4464558"/>
            <a:ext cx="2362200" cy="645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052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LUT On</a:t>
            </a:r>
          </a:p>
        </p:txBody>
      </p:sp>
    </p:spTree>
    <p:extLst>
      <p:ext uri="{BB962C8B-B14F-4D97-AF65-F5344CB8AC3E}">
        <p14:creationId xmlns:p14="http://schemas.microsoft.com/office/powerpoint/2010/main" val="21768414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78180" y="206218"/>
            <a:ext cx="7886700" cy="655081"/>
          </a:xfrm>
        </p:spPr>
        <p:txBody>
          <a:bodyPr>
            <a:normAutofit fontScale="90000"/>
          </a:bodyPr>
          <a:lstStyle/>
          <a:p>
            <a:r>
              <a:rPr lang="en-US" sz="4000" dirty="0">
                <a:solidFill>
                  <a:schemeClr val="bg1"/>
                </a:solidFill>
              </a:rPr>
              <a:t>Improving Interactivity</a:t>
            </a:r>
          </a:p>
        </p:txBody>
      </p:sp>
      <p:sp>
        <p:nvSpPr>
          <p:cNvPr id="9" name="Content Placeholder 2"/>
          <p:cNvSpPr>
            <a:spLocks noGrp="1"/>
          </p:cNvSpPr>
          <p:nvPr>
            <p:ph idx="1"/>
          </p:nvPr>
        </p:nvSpPr>
        <p:spPr>
          <a:xfrm>
            <a:off x="457200" y="729221"/>
            <a:ext cx="8229600" cy="764299"/>
          </a:xfrm>
        </p:spPr>
        <p:txBody>
          <a:bodyPr>
            <a:normAutofit/>
          </a:bodyPr>
          <a:lstStyle/>
          <a:p>
            <a:pPr marL="0" indent="0" algn="ctr">
              <a:buNone/>
            </a:pPr>
            <a:r>
              <a:rPr lang="en-US" dirty="0">
                <a:solidFill>
                  <a:schemeClr val="bg1">
                    <a:lumMod val="75000"/>
                  </a:schemeClr>
                </a:solidFill>
              </a:rPr>
              <a:t>Particle World Influence Render Target:</a:t>
            </a: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p:txBody>
      </p:sp>
      <p:pic>
        <p:nvPicPr>
          <p:cNvPr id="11" name="Picture 2" descr="E:\U4\GTC_2015\ParticleInfluenc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4981" y="1356041"/>
            <a:ext cx="5689599"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2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8.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9" name="Content Placeholder 2"/>
          <p:cNvSpPr>
            <a:spLocks noGrp="1"/>
          </p:cNvSpPr>
          <p:nvPr>
            <p:ph idx="1"/>
          </p:nvPr>
        </p:nvSpPr>
        <p:spPr>
          <a:xfrm>
            <a:off x="-2057400" y="4552950"/>
            <a:ext cx="8229600" cy="764299"/>
          </a:xfrm>
        </p:spPr>
        <p:txBody>
          <a:bodyPr>
            <a:normAutofit/>
          </a:bodyPr>
          <a:lstStyle/>
          <a:p>
            <a:pPr marL="0" indent="0" algn="ctr">
              <a:buNone/>
            </a:pPr>
            <a:r>
              <a:rPr lang="en-US" sz="2800" dirty="0">
                <a:solidFill>
                  <a:schemeClr val="bg1">
                    <a:lumMod val="95000"/>
                  </a:schemeClr>
                </a:solidFill>
              </a:rPr>
              <a:t>Vehicle Foliage Interaction</a:t>
            </a:r>
          </a:p>
        </p:txBody>
      </p:sp>
    </p:spTree>
    <p:extLst>
      <p:ext uri="{BB962C8B-B14F-4D97-AF65-F5344CB8AC3E}">
        <p14:creationId xmlns:p14="http://schemas.microsoft.com/office/powerpoint/2010/main" val="274421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bldLst>
      <p:bldP spid="9"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78180" y="206218"/>
            <a:ext cx="7886700" cy="655081"/>
          </a:xfrm>
        </p:spPr>
        <p:txBody>
          <a:bodyPr>
            <a:normAutofit/>
          </a:bodyPr>
          <a:lstStyle/>
          <a:p>
            <a:pPr marL="0" indent="0"/>
            <a:r>
              <a:rPr lang="en-US" sz="3600" dirty="0">
                <a:solidFill>
                  <a:schemeClr val="bg1"/>
                </a:solidFill>
              </a:rPr>
              <a:t>Particle Interaction With Shaders:</a:t>
            </a:r>
          </a:p>
        </p:txBody>
      </p:sp>
      <p:sp>
        <p:nvSpPr>
          <p:cNvPr id="10" name="Content Placeholder 2"/>
          <p:cNvSpPr>
            <a:spLocks noGrp="1"/>
          </p:cNvSpPr>
          <p:nvPr>
            <p:ph idx="1"/>
          </p:nvPr>
        </p:nvSpPr>
        <p:spPr>
          <a:xfrm>
            <a:off x="228599" y="1766690"/>
            <a:ext cx="4038601" cy="1948060"/>
          </a:xfrm>
        </p:spPr>
        <p:txBody>
          <a:bodyPr>
            <a:normAutofit/>
          </a:bodyPr>
          <a:lstStyle/>
          <a:p>
            <a:r>
              <a:rPr lang="en-US" sz="2200" dirty="0">
                <a:solidFill>
                  <a:schemeClr val="bg1">
                    <a:lumMod val="75000"/>
                  </a:schemeClr>
                </a:solidFill>
              </a:rPr>
              <a:t>Foliage History</a:t>
            </a:r>
          </a:p>
          <a:p>
            <a:r>
              <a:rPr lang="en-US" sz="2200" dirty="0">
                <a:solidFill>
                  <a:schemeClr val="bg1">
                    <a:lumMod val="75000"/>
                  </a:schemeClr>
                </a:solidFill>
              </a:rPr>
              <a:t>Terrain Deformation</a:t>
            </a:r>
          </a:p>
          <a:p>
            <a:r>
              <a:rPr lang="en-US" sz="2200" dirty="0">
                <a:solidFill>
                  <a:schemeClr val="bg1">
                    <a:lumMod val="75000"/>
                  </a:schemeClr>
                </a:solidFill>
              </a:rPr>
              <a:t>Footstep Material Blend </a:t>
            </a:r>
          </a:p>
          <a:p>
            <a:r>
              <a:rPr lang="en-US" sz="2200" dirty="0" err="1">
                <a:solidFill>
                  <a:schemeClr val="bg1">
                    <a:lumMod val="75000"/>
                  </a:schemeClr>
                </a:solidFill>
              </a:rPr>
              <a:t>StepMorph</a:t>
            </a:r>
            <a:r>
              <a:rPr lang="en-US" sz="2200" dirty="0">
                <a:solidFill>
                  <a:schemeClr val="bg1">
                    <a:lumMod val="75000"/>
                  </a:schemeClr>
                </a:solidFill>
              </a:rPr>
              <a:t> persistence, </a:t>
            </a:r>
            <a:r>
              <a:rPr lang="en-US" sz="2200" dirty="0" err="1">
                <a:solidFill>
                  <a:schemeClr val="bg1">
                    <a:lumMod val="75000"/>
                  </a:schemeClr>
                </a:solidFill>
              </a:rPr>
              <a:t>etc</a:t>
            </a:r>
            <a:r>
              <a:rPr lang="en-US" sz="2200" dirty="0">
                <a:solidFill>
                  <a:schemeClr val="bg1">
                    <a:lumMod val="75000"/>
                  </a:schemeClr>
                </a:solidFill>
              </a:rPr>
              <a:t>…</a:t>
            </a:r>
          </a:p>
          <a:p>
            <a:pPr marL="0" indent="0">
              <a:buNone/>
            </a:pPr>
            <a:endParaRPr lang="en-US" dirty="0">
              <a:solidFill>
                <a:schemeClr val="bg1">
                  <a:lumMod val="75000"/>
                </a:schemeClr>
              </a:solidFill>
            </a:endParaRP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12785" y="1047750"/>
            <a:ext cx="4450215" cy="3620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15852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00100" y="114778"/>
            <a:ext cx="7886700" cy="655081"/>
          </a:xfrm>
        </p:spPr>
        <p:txBody>
          <a:bodyPr>
            <a:normAutofit fontScale="90000"/>
          </a:bodyPr>
          <a:lstStyle/>
          <a:p>
            <a:r>
              <a:rPr lang="en-US" sz="4000" dirty="0">
                <a:solidFill>
                  <a:schemeClr val="bg1"/>
                </a:solidFill>
              </a:rPr>
              <a:t>Pivots on Skinned Meshes?</a:t>
            </a:r>
          </a:p>
        </p:txBody>
      </p:sp>
      <p:sp>
        <p:nvSpPr>
          <p:cNvPr id="9" name="Content Placeholder 2"/>
          <p:cNvSpPr>
            <a:spLocks noGrp="1"/>
          </p:cNvSpPr>
          <p:nvPr>
            <p:ph idx="1"/>
          </p:nvPr>
        </p:nvSpPr>
        <p:spPr>
          <a:xfrm>
            <a:off x="304800" y="1352550"/>
            <a:ext cx="5029200" cy="2971800"/>
          </a:xfrm>
        </p:spPr>
        <p:txBody>
          <a:bodyPr>
            <a:normAutofit/>
          </a:bodyPr>
          <a:lstStyle/>
          <a:p>
            <a:pPr marL="0" indent="0">
              <a:buNone/>
            </a:pPr>
            <a:r>
              <a:rPr lang="en-US" sz="2800" b="1" dirty="0">
                <a:solidFill>
                  <a:schemeClr val="bg1">
                    <a:lumMod val="75000"/>
                  </a:schemeClr>
                </a:solidFill>
              </a:rPr>
              <a:t>Skinned Vertices </a:t>
            </a:r>
            <a:r>
              <a:rPr lang="en-US" sz="2800" dirty="0">
                <a:solidFill>
                  <a:schemeClr val="bg1">
                    <a:lumMod val="75000"/>
                  </a:schemeClr>
                </a:solidFill>
              </a:rPr>
              <a:t>– animate in local-space invalidating baked pivot data. </a:t>
            </a:r>
          </a:p>
          <a:p>
            <a:pPr marL="0" indent="0">
              <a:buNone/>
            </a:pPr>
            <a:endParaRPr lang="en-US" dirty="0">
              <a:solidFill>
                <a:schemeClr val="bg1">
                  <a:lumMod val="75000"/>
                </a:schemeClr>
              </a:solidFill>
            </a:endParaRPr>
          </a:p>
          <a:p>
            <a:pPr marL="0" indent="0">
              <a:buNone/>
            </a:pPr>
            <a:endParaRPr lang="en-US" dirty="0">
              <a:solidFill>
                <a:schemeClr val="bg1">
                  <a:lumMod val="75000"/>
                </a:schemeClr>
              </a:solidFill>
            </a:endParaRP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895350"/>
            <a:ext cx="3394821" cy="382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0926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78180" y="114778"/>
            <a:ext cx="7886700" cy="655081"/>
          </a:xfrm>
        </p:spPr>
        <p:txBody>
          <a:bodyPr>
            <a:normAutofit fontScale="90000"/>
          </a:bodyPr>
          <a:lstStyle/>
          <a:p>
            <a:r>
              <a:rPr lang="en-US" sz="4000" dirty="0">
                <a:solidFill>
                  <a:schemeClr val="bg1"/>
                </a:solidFill>
              </a:rPr>
              <a:t>Pivots on Skinned Meshes</a:t>
            </a:r>
          </a:p>
        </p:txBody>
      </p:sp>
      <p:sp>
        <p:nvSpPr>
          <p:cNvPr id="9" name="Content Placeholder 2"/>
          <p:cNvSpPr>
            <a:spLocks noGrp="1"/>
          </p:cNvSpPr>
          <p:nvPr>
            <p:ph idx="1"/>
          </p:nvPr>
        </p:nvSpPr>
        <p:spPr>
          <a:xfrm>
            <a:off x="152400" y="1352550"/>
            <a:ext cx="2819400" cy="2252046"/>
          </a:xfrm>
        </p:spPr>
        <p:txBody>
          <a:bodyPr>
            <a:normAutofit/>
          </a:bodyPr>
          <a:lstStyle/>
          <a:p>
            <a:pPr marL="0" indent="0">
              <a:buNone/>
            </a:pPr>
            <a:r>
              <a:rPr lang="en-US" sz="2400" b="1" dirty="0">
                <a:solidFill>
                  <a:schemeClr val="bg1">
                    <a:lumMod val="75000"/>
                  </a:schemeClr>
                </a:solidFill>
              </a:rPr>
              <a:t>Solution: </a:t>
            </a:r>
          </a:p>
          <a:p>
            <a:pPr marL="0" indent="0">
              <a:buNone/>
            </a:pPr>
            <a:r>
              <a:rPr lang="en-US" sz="2400" dirty="0">
                <a:solidFill>
                  <a:schemeClr val="bg1">
                    <a:lumMod val="75000"/>
                  </a:schemeClr>
                </a:solidFill>
              </a:rPr>
              <a:t>- expose LS position </a:t>
            </a:r>
          </a:p>
          <a:p>
            <a:pPr marL="0" indent="0">
              <a:buNone/>
            </a:pPr>
            <a:r>
              <a:rPr lang="en-US" sz="2400" dirty="0">
                <a:solidFill>
                  <a:schemeClr val="bg1">
                    <a:lumMod val="75000"/>
                  </a:schemeClr>
                </a:solidFill>
              </a:rPr>
              <a:t>of a vertex to another vertex.</a:t>
            </a:r>
          </a:p>
          <a:p>
            <a:pPr marL="0" indent="0">
              <a:buNone/>
            </a:pPr>
            <a:r>
              <a:rPr lang="en-US" sz="2400" dirty="0">
                <a:solidFill>
                  <a:schemeClr val="bg1">
                    <a:lumMod val="75000"/>
                  </a:schemeClr>
                </a:solidFill>
              </a:rPr>
              <a:t>“</a:t>
            </a:r>
            <a:r>
              <a:rPr lang="en-US" sz="2400" b="1" dirty="0">
                <a:solidFill>
                  <a:schemeClr val="bg1">
                    <a:lumMod val="75000"/>
                  </a:schemeClr>
                </a:solidFill>
              </a:rPr>
              <a:t>Parent Vertices”</a:t>
            </a:r>
          </a:p>
          <a:p>
            <a:pPr marL="0" indent="0">
              <a:buNone/>
            </a:pPr>
            <a:endParaRPr lang="en-US" dirty="0">
              <a:solidFill>
                <a:schemeClr val="bg1">
                  <a:lumMod val="75000"/>
                </a:schemeClr>
              </a:solidFill>
            </a:endParaRPr>
          </a:p>
          <a:p>
            <a:pPr marL="0" indent="0">
              <a:buNone/>
            </a:pPr>
            <a:endParaRPr lang="en-US" dirty="0">
              <a:solidFill>
                <a:schemeClr val="bg1">
                  <a:lumMod val="75000"/>
                </a:schemeClr>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57788" y="843180"/>
            <a:ext cx="6210012" cy="3566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178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8" name="Title 1"/>
          <p:cNvSpPr>
            <a:spLocks noGrp="1"/>
          </p:cNvSpPr>
          <p:nvPr>
            <p:ph type="title"/>
          </p:nvPr>
        </p:nvSpPr>
        <p:spPr>
          <a:xfrm>
            <a:off x="-2971800" y="0"/>
            <a:ext cx="7886700" cy="655081"/>
          </a:xfrm>
        </p:spPr>
        <p:txBody>
          <a:bodyPr>
            <a:normAutofit/>
          </a:bodyPr>
          <a:lstStyle/>
          <a:p>
            <a:r>
              <a:rPr lang="en-US" sz="2400" dirty="0"/>
              <a:t>Hair Wind</a:t>
            </a:r>
          </a:p>
        </p:txBody>
      </p:sp>
    </p:spTree>
    <p:extLst>
      <p:ext uri="{BB962C8B-B14F-4D97-AF65-F5344CB8AC3E}">
        <p14:creationId xmlns:p14="http://schemas.microsoft.com/office/powerpoint/2010/main" val="110451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78180" y="114778"/>
            <a:ext cx="7886700" cy="655081"/>
          </a:xfrm>
        </p:spPr>
        <p:txBody>
          <a:bodyPr>
            <a:normAutofit fontScale="90000"/>
          </a:bodyPr>
          <a:lstStyle/>
          <a:p>
            <a:r>
              <a:rPr lang="en-US" sz="4000" dirty="0">
                <a:solidFill>
                  <a:schemeClr val="bg1"/>
                </a:solidFill>
              </a:rPr>
              <a:t>Direction on Skinned Meshes</a:t>
            </a:r>
          </a:p>
        </p:txBody>
      </p:sp>
      <p:sp>
        <p:nvSpPr>
          <p:cNvPr id="9" name="Content Placeholder 2"/>
          <p:cNvSpPr>
            <a:spLocks noGrp="1"/>
          </p:cNvSpPr>
          <p:nvPr>
            <p:ph idx="1"/>
          </p:nvPr>
        </p:nvSpPr>
        <p:spPr>
          <a:xfrm>
            <a:off x="228600" y="1352550"/>
            <a:ext cx="3124200" cy="2252046"/>
          </a:xfrm>
        </p:spPr>
        <p:txBody>
          <a:bodyPr>
            <a:normAutofit/>
          </a:bodyPr>
          <a:lstStyle/>
          <a:p>
            <a:pPr marL="0" indent="0">
              <a:buNone/>
            </a:pPr>
            <a:r>
              <a:rPr lang="en-US" sz="2400" dirty="0">
                <a:solidFill>
                  <a:schemeClr val="bg1">
                    <a:lumMod val="75000"/>
                  </a:schemeClr>
                </a:solidFill>
              </a:rPr>
              <a:t>Needed generic WS direction for skinned meshes for all kinds of directional effects.</a:t>
            </a:r>
          </a:p>
          <a:p>
            <a:pPr marL="0" indent="0">
              <a:buNone/>
            </a:pPr>
            <a:endParaRPr lang="en-US" dirty="0">
              <a:solidFill>
                <a:schemeClr val="bg1">
                  <a:lumMod val="75000"/>
                </a:schemeClr>
              </a:solidFill>
            </a:endParaRPr>
          </a:p>
          <a:p>
            <a:pPr marL="0" indent="0">
              <a:buNone/>
            </a:pPr>
            <a:endParaRPr lang="en-US" dirty="0">
              <a:solidFill>
                <a:schemeClr val="bg1">
                  <a:lumMod val="75000"/>
                </a:schemeClr>
              </a:solidFill>
            </a:endParaRPr>
          </a:p>
        </p:txBody>
      </p:sp>
      <p:pic>
        <p:nvPicPr>
          <p:cNvPr id="5" name="Picture 2" descr="E:\U4\GTC_2015\hair-gravity.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87504" y="895350"/>
            <a:ext cx="5234086" cy="355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6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01980" y="703634"/>
            <a:ext cx="8229600" cy="2490846"/>
          </a:xfrm>
        </p:spPr>
        <p:txBody>
          <a:bodyPr>
            <a:normAutofit/>
          </a:bodyPr>
          <a:lstStyle/>
          <a:p>
            <a:pPr algn="ctr"/>
            <a:r>
              <a:rPr lang="en-US" dirty="0">
                <a:solidFill>
                  <a:schemeClr val="bg1">
                    <a:lumMod val="75000"/>
                  </a:schemeClr>
                </a:solidFill>
              </a:rPr>
              <a:t>Extra Normal Color Set</a:t>
            </a:r>
          </a:p>
          <a:p>
            <a:pPr algn="ct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p:txBody>
      </p:sp>
      <p:pic>
        <p:nvPicPr>
          <p:cNvPr id="7" name="Picture 2" descr="E:\U4\GTC_2015\ClothWindBak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000" y="1352550"/>
            <a:ext cx="8440752" cy="316117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Direction on Skinned Meshes</a:t>
            </a:r>
          </a:p>
        </p:txBody>
      </p:sp>
    </p:spTree>
    <p:extLst>
      <p:ext uri="{BB962C8B-B14F-4D97-AF65-F5344CB8AC3E}">
        <p14:creationId xmlns:p14="http://schemas.microsoft.com/office/powerpoint/2010/main" val="21253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40" y="133350"/>
            <a:ext cx="9201273" cy="436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a:spLocks noGrp="1"/>
          </p:cNvSpPr>
          <p:nvPr>
            <p:ph type="title"/>
          </p:nvPr>
        </p:nvSpPr>
        <p:spPr>
          <a:xfrm>
            <a:off x="0" y="127044"/>
            <a:ext cx="1371600" cy="412005"/>
          </a:xfrm>
        </p:spPr>
        <p:txBody>
          <a:bodyPr>
            <a:normAutofit/>
          </a:bodyPr>
          <a:lstStyle/>
          <a:p>
            <a:r>
              <a:rPr lang="en-US" sz="1800" dirty="0">
                <a:solidFill>
                  <a:schemeClr val="bg1"/>
                </a:solidFill>
              </a:rPr>
              <a:t>Hair Gravity</a:t>
            </a:r>
          </a:p>
        </p:txBody>
      </p:sp>
    </p:spTree>
    <p:extLst>
      <p:ext uri="{BB962C8B-B14F-4D97-AF65-F5344CB8AC3E}">
        <p14:creationId xmlns:p14="http://schemas.microsoft.com/office/powerpoint/2010/main" val="20173640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78180" y="114778"/>
            <a:ext cx="7886700" cy="655081"/>
          </a:xfrm>
        </p:spPr>
        <p:txBody>
          <a:bodyPr>
            <a:normAutofit fontScale="90000"/>
          </a:bodyPr>
          <a:lstStyle/>
          <a:p>
            <a:r>
              <a:rPr lang="en-US" sz="4000" dirty="0">
                <a:solidFill>
                  <a:schemeClr val="bg1"/>
                </a:solidFill>
              </a:rPr>
              <a:t>Hair Gravity code</a:t>
            </a:r>
          </a:p>
        </p:txBody>
      </p:sp>
      <p:sp>
        <p:nvSpPr>
          <p:cNvPr id="6" name="Rectangle 5"/>
          <p:cNvSpPr/>
          <p:nvPr/>
        </p:nvSpPr>
        <p:spPr>
          <a:xfrm>
            <a:off x="228600" y="1200150"/>
            <a:ext cx="8763000" cy="3124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FF"/>
                </a:solidFill>
                <a:highlight>
                  <a:srgbClr val="FFFFFF"/>
                </a:highlight>
                <a:latin typeface="Consolas"/>
              </a:rPr>
              <a:t>float3</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directionWS</a:t>
            </a:r>
            <a:r>
              <a:rPr lang="en-US" sz="1400" dirty="0">
                <a:solidFill>
                  <a:schemeClr val="tx1"/>
                </a:solidFill>
                <a:highlight>
                  <a:srgbClr val="FFFFFF"/>
                </a:highlight>
                <a:latin typeface="Consolas"/>
              </a:rPr>
              <a:t> = </a:t>
            </a:r>
            <a:r>
              <a:rPr lang="en-US" sz="1400" dirty="0" err="1">
                <a:solidFill>
                  <a:srgbClr val="880000"/>
                </a:solidFill>
                <a:highlight>
                  <a:srgbClr val="FFFFFF"/>
                </a:highlight>
                <a:latin typeface="Consolas"/>
              </a:rPr>
              <a:t>LocalToWorld</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vertexColors3</a:t>
            </a:r>
            <a:r>
              <a:rPr lang="en-US" sz="1400" dirty="0">
                <a:solidFill>
                  <a:schemeClr val="tx1"/>
                </a:solidFill>
                <a:highlight>
                  <a:srgbClr val="FFFFFF"/>
                </a:highlight>
                <a:latin typeface="Consolas"/>
              </a:rPr>
              <a:t>);</a:t>
            </a:r>
          </a:p>
          <a:p>
            <a:endParaRPr lang="en-US" sz="1400" dirty="0">
              <a:solidFill>
                <a:schemeClr val="bg1">
                  <a:lumMod val="65000"/>
                </a:schemeClr>
              </a:solidFill>
              <a:highlight>
                <a:srgbClr val="FFFFFF"/>
              </a:highlight>
              <a:latin typeface="Consolas"/>
            </a:endParaRPr>
          </a:p>
          <a:p>
            <a:r>
              <a:rPr lang="en-US" sz="1400" dirty="0">
                <a:solidFill>
                  <a:schemeClr val="accent3">
                    <a:lumMod val="75000"/>
                  </a:schemeClr>
                </a:solidFill>
                <a:highlight>
                  <a:srgbClr val="FFFFFF"/>
                </a:highlight>
                <a:latin typeface="Consolas"/>
              </a:rPr>
              <a:t>//check if vertex is "facing" down</a:t>
            </a:r>
          </a:p>
          <a:p>
            <a:r>
              <a:rPr lang="en-US" sz="1400" dirty="0">
                <a:solidFill>
                  <a:srgbClr val="0000FF"/>
                </a:solidFill>
                <a:highlight>
                  <a:srgbClr val="FFFFFF"/>
                </a:highlight>
                <a:latin typeface="Consolas"/>
              </a:rPr>
              <a:t>float</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directionMask</a:t>
            </a:r>
            <a:r>
              <a:rPr lang="en-US" sz="1400" dirty="0">
                <a:solidFill>
                  <a:schemeClr val="tx1"/>
                </a:solidFill>
                <a:highlight>
                  <a:srgbClr val="FFFFFF"/>
                </a:highlight>
                <a:latin typeface="Consolas"/>
              </a:rPr>
              <a:t> = 1.0 - </a:t>
            </a:r>
            <a:r>
              <a:rPr lang="en-US" sz="1400" dirty="0">
                <a:solidFill>
                  <a:srgbClr val="880000"/>
                </a:solidFill>
                <a:highlight>
                  <a:srgbClr val="FFFFFF"/>
                </a:highlight>
                <a:latin typeface="Consolas"/>
              </a:rPr>
              <a:t>saturate</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directionWS.y</a:t>
            </a:r>
            <a:r>
              <a:rPr lang="en-US" sz="1400" dirty="0">
                <a:solidFill>
                  <a:schemeClr val="tx1"/>
                </a:solidFill>
                <a:highlight>
                  <a:srgbClr val="FFFFFF"/>
                </a:highlight>
                <a:latin typeface="Consolas"/>
              </a:rPr>
              <a:t>) + </a:t>
            </a:r>
            <a:r>
              <a:rPr lang="en-US" sz="1400" dirty="0" err="1">
                <a:solidFill>
                  <a:srgbClr val="000080"/>
                </a:solidFill>
                <a:highlight>
                  <a:srgbClr val="FFFFFF"/>
                </a:highlight>
                <a:latin typeface="Consolas"/>
              </a:rPr>
              <a:t>directionMaskFill</a:t>
            </a:r>
            <a:r>
              <a:rPr lang="en-US" sz="1400" dirty="0">
                <a:solidFill>
                  <a:schemeClr val="tx1"/>
                </a:solidFill>
                <a:highlight>
                  <a:srgbClr val="FFFFFF"/>
                </a:highlight>
                <a:latin typeface="Consolas"/>
              </a:rPr>
              <a:t>); </a:t>
            </a:r>
            <a:endParaRPr lang="en-US" sz="1400" dirty="0">
              <a:solidFill>
                <a:schemeClr val="bg1">
                  <a:lumMod val="65000"/>
                </a:schemeClr>
              </a:solidFill>
              <a:highlight>
                <a:srgbClr val="FFFFFF"/>
              </a:highlight>
              <a:latin typeface="Consolas"/>
            </a:endParaRPr>
          </a:p>
          <a:p>
            <a:endParaRPr lang="en-US" sz="1400" dirty="0">
              <a:solidFill>
                <a:schemeClr val="bg1">
                  <a:lumMod val="65000"/>
                </a:schemeClr>
              </a:solidFill>
              <a:highlight>
                <a:srgbClr val="FFFFFF"/>
              </a:highlight>
              <a:latin typeface="Consolas"/>
            </a:endParaRPr>
          </a:p>
          <a:p>
            <a:r>
              <a:rPr lang="en-US" sz="1400" dirty="0">
                <a:solidFill>
                  <a:schemeClr val="accent3">
                    <a:lumMod val="75000"/>
                  </a:schemeClr>
                </a:solidFill>
                <a:highlight>
                  <a:srgbClr val="FFFFFF"/>
                </a:highlight>
                <a:latin typeface="Consolas"/>
              </a:rPr>
              <a:t>//check how far the vertex is from the root</a:t>
            </a:r>
          </a:p>
          <a:p>
            <a:r>
              <a:rPr lang="en-US" sz="1400" dirty="0">
                <a:solidFill>
                  <a:srgbClr val="0000FF"/>
                </a:solidFill>
                <a:highlight>
                  <a:srgbClr val="FFFFFF"/>
                </a:highlight>
                <a:latin typeface="Consolas"/>
              </a:rPr>
              <a:t>float</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rootMask</a:t>
            </a:r>
            <a:r>
              <a:rPr lang="en-US" sz="1400" dirty="0">
                <a:solidFill>
                  <a:schemeClr val="tx1"/>
                </a:solidFill>
                <a:highlight>
                  <a:srgbClr val="FFFFFF"/>
                </a:highlight>
                <a:latin typeface="Consolas"/>
              </a:rPr>
              <a:t> = (1.0 - </a:t>
            </a:r>
            <a:r>
              <a:rPr lang="en-US" sz="1400" dirty="0" err="1">
                <a:solidFill>
                  <a:srgbClr val="880000"/>
                </a:solidFill>
                <a:highlight>
                  <a:srgbClr val="FFFFFF"/>
                </a:highlight>
                <a:latin typeface="Consolas"/>
              </a:rPr>
              <a:t>SphereMask</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pivotWS</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positionWS</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hairGravityRadius</a:t>
            </a:r>
            <a:r>
              <a:rPr lang="en-US" sz="1400" dirty="0">
                <a:solidFill>
                  <a:schemeClr val="tx1"/>
                </a:solidFill>
                <a:highlight>
                  <a:srgbClr val="FFFFFF"/>
                </a:highlight>
                <a:latin typeface="Consolas"/>
              </a:rPr>
              <a:t>)); </a:t>
            </a:r>
          </a:p>
          <a:p>
            <a:r>
              <a:rPr lang="en-US" sz="1400" dirty="0">
                <a:solidFill>
                  <a:srgbClr val="0000FF"/>
                </a:solidFill>
                <a:highlight>
                  <a:srgbClr val="FFFFFF"/>
                </a:highlight>
                <a:latin typeface="Consolas"/>
              </a:rPr>
              <a:t>float</a:t>
            </a:r>
            <a:r>
              <a:rPr lang="en-US" sz="1400" dirty="0">
                <a:solidFill>
                  <a:schemeClr val="tx1"/>
                </a:solidFill>
                <a:highlight>
                  <a:srgbClr val="FFFFFF"/>
                </a:highlight>
                <a:latin typeface="Consolas"/>
              </a:rPr>
              <a:t> </a:t>
            </a:r>
            <a:r>
              <a:rPr lang="en-US" sz="1400" dirty="0">
                <a:solidFill>
                  <a:srgbClr val="000080"/>
                </a:solidFill>
                <a:highlight>
                  <a:srgbClr val="FFFFFF"/>
                </a:highlight>
                <a:latin typeface="Consolas"/>
              </a:rPr>
              <a:t>offset</a:t>
            </a:r>
            <a:r>
              <a:rPr lang="en-US" sz="1400" dirty="0">
                <a:solidFill>
                  <a:schemeClr val="tx1"/>
                </a:solidFill>
                <a:highlight>
                  <a:srgbClr val="FFFFFF"/>
                </a:highlight>
                <a:latin typeface="Consolas"/>
              </a:rPr>
              <a:t> = </a:t>
            </a:r>
            <a:r>
              <a:rPr lang="en-US" sz="1400" dirty="0">
                <a:solidFill>
                  <a:srgbClr val="880000"/>
                </a:solidFill>
                <a:highlight>
                  <a:srgbClr val="FFFFFF"/>
                </a:highlight>
                <a:latin typeface="Consolas"/>
              </a:rPr>
              <a:t>saturate</a:t>
            </a:r>
            <a:r>
              <a:rPr lang="en-US" sz="1400" dirty="0">
                <a:solidFill>
                  <a:schemeClr val="tx1"/>
                </a:solidFill>
                <a:highlight>
                  <a:srgbClr val="FFFFFF"/>
                </a:highlight>
                <a:latin typeface="Consolas"/>
              </a:rPr>
              <a:t>(</a:t>
            </a:r>
            <a:r>
              <a:rPr lang="en-US" sz="1400" dirty="0">
                <a:solidFill>
                  <a:srgbClr val="880000"/>
                </a:solidFill>
                <a:highlight>
                  <a:srgbClr val="FFFFFF"/>
                </a:highlight>
                <a:latin typeface="Consolas"/>
              </a:rPr>
              <a:t>Pow2</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rootMask</a:t>
            </a:r>
            <a:r>
              <a:rPr lang="en-US" sz="1400" dirty="0">
                <a:solidFill>
                  <a:schemeClr val="tx1"/>
                </a:solidFill>
                <a:highlight>
                  <a:srgbClr val="FFFFFF"/>
                </a:highlight>
                <a:latin typeface="Consolas"/>
              </a:rPr>
              <a:t> * </a:t>
            </a:r>
            <a:r>
              <a:rPr lang="en-US" sz="1400" dirty="0" err="1">
                <a:solidFill>
                  <a:srgbClr val="000080"/>
                </a:solidFill>
                <a:highlight>
                  <a:srgbClr val="FFFFFF"/>
                </a:highlight>
                <a:latin typeface="Consolas"/>
              </a:rPr>
              <a:t>directionMask</a:t>
            </a:r>
            <a:r>
              <a:rPr lang="en-US" sz="1400" dirty="0">
                <a:solidFill>
                  <a:schemeClr val="tx1"/>
                </a:solidFill>
                <a:highlight>
                  <a:srgbClr val="FFFFFF"/>
                </a:highlight>
                <a:latin typeface="Consolas"/>
              </a:rPr>
              <a:t> * </a:t>
            </a:r>
            <a:r>
              <a:rPr lang="en-US" sz="1400" dirty="0" err="1">
                <a:solidFill>
                  <a:srgbClr val="000080"/>
                </a:solidFill>
                <a:highlight>
                  <a:srgbClr val="FFFFFF"/>
                </a:highlight>
                <a:latin typeface="Consolas"/>
              </a:rPr>
              <a:t>gravityIntensity</a:t>
            </a:r>
            <a:r>
              <a:rPr lang="en-US" sz="1400" dirty="0">
                <a:solidFill>
                  <a:schemeClr val="tx1"/>
                </a:solidFill>
                <a:highlight>
                  <a:srgbClr val="FFFFFF"/>
                </a:highlight>
                <a:latin typeface="Consolas"/>
              </a:rPr>
              <a:t>));</a:t>
            </a:r>
          </a:p>
          <a:p>
            <a:endParaRPr lang="en-US" sz="1400" dirty="0">
              <a:solidFill>
                <a:schemeClr val="tx1"/>
              </a:solidFill>
              <a:highlight>
                <a:srgbClr val="FFFFFF"/>
              </a:highlight>
              <a:latin typeface="Consolas"/>
            </a:endParaRPr>
          </a:p>
          <a:p>
            <a:r>
              <a:rPr lang="en-US" sz="1400" dirty="0" err="1">
                <a:solidFill>
                  <a:srgbClr val="000080"/>
                </a:solidFill>
                <a:highlight>
                  <a:srgbClr val="FFFFFF"/>
                </a:highlight>
                <a:latin typeface="Consolas"/>
              </a:rPr>
              <a:t>positionWS.y</a:t>
            </a:r>
            <a:r>
              <a:rPr lang="en-US" sz="1400" dirty="0">
                <a:solidFill>
                  <a:schemeClr val="tx1"/>
                </a:solidFill>
                <a:highlight>
                  <a:srgbClr val="FFFFFF"/>
                </a:highlight>
                <a:latin typeface="Consolas"/>
              </a:rPr>
              <a:t> -= </a:t>
            </a:r>
            <a:r>
              <a:rPr lang="en-US" sz="1400" dirty="0">
                <a:solidFill>
                  <a:srgbClr val="000080"/>
                </a:solidFill>
                <a:highlight>
                  <a:srgbClr val="FFFFFF"/>
                </a:highlight>
                <a:latin typeface="Consolas"/>
              </a:rPr>
              <a:t>offset</a:t>
            </a:r>
            <a:r>
              <a:rPr lang="en-US" sz="1400" dirty="0">
                <a:solidFill>
                  <a:schemeClr val="tx1"/>
                </a:solidFill>
                <a:highlight>
                  <a:srgbClr val="FFFFFF"/>
                </a:highlight>
                <a:latin typeface="Consolas"/>
              </a:rPr>
              <a:t>;</a:t>
            </a:r>
          </a:p>
          <a:p>
            <a:endParaRPr lang="en-US" sz="1400" dirty="0">
              <a:solidFill>
                <a:schemeClr val="bg1">
                  <a:lumMod val="65000"/>
                </a:schemeClr>
              </a:solidFill>
            </a:endParaRPr>
          </a:p>
        </p:txBody>
      </p:sp>
    </p:spTree>
    <p:extLst>
      <p:ext uri="{BB962C8B-B14F-4D97-AF65-F5344CB8AC3E}">
        <p14:creationId xmlns:p14="http://schemas.microsoft.com/office/powerpoint/2010/main" val="119796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9144000" cy="5143500"/>
          </a:xfrm>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No Tint</a:t>
            </a:r>
          </a:p>
        </p:txBody>
      </p:sp>
    </p:spTree>
    <p:extLst>
      <p:ext uri="{BB962C8B-B14F-4D97-AF65-F5344CB8AC3E}">
        <p14:creationId xmlns:p14="http://schemas.microsoft.com/office/powerpoint/2010/main" val="4476696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2819400" y="11669"/>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3200" b="0" dirty="0">
                <a:solidFill>
                  <a:schemeClr val="bg1">
                    <a:lumMod val="95000"/>
                  </a:schemeClr>
                </a:solidFill>
              </a:rPr>
              <a:t>Cloth Wind</a:t>
            </a:r>
          </a:p>
        </p:txBody>
      </p:sp>
    </p:spTree>
    <p:extLst>
      <p:ext uri="{BB962C8B-B14F-4D97-AF65-F5344CB8AC3E}">
        <p14:creationId xmlns:p14="http://schemas.microsoft.com/office/powerpoint/2010/main" val="23804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29" y="6350"/>
            <a:ext cx="9036748" cy="5518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571500" y="-64531"/>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3200" b="0" dirty="0">
                <a:solidFill>
                  <a:schemeClr val="bg1">
                    <a:lumMod val="95000"/>
                  </a:schemeClr>
                </a:solidFill>
              </a:rPr>
              <a:t>Cloth Wind</a:t>
            </a:r>
          </a:p>
        </p:txBody>
      </p:sp>
    </p:spTree>
    <p:extLst>
      <p:ext uri="{BB962C8B-B14F-4D97-AF65-F5344CB8AC3E}">
        <p14:creationId xmlns:p14="http://schemas.microsoft.com/office/powerpoint/2010/main" val="16683523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Morph Target Wind</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2309" y="886340"/>
            <a:ext cx="9739403" cy="404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49958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505200" y="4629150"/>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3200" b="0" dirty="0">
                <a:solidFill>
                  <a:schemeClr val="bg1">
                    <a:lumMod val="95000"/>
                  </a:schemeClr>
                </a:solidFill>
              </a:rPr>
              <a:t>Morph Target Wind</a:t>
            </a:r>
          </a:p>
        </p:txBody>
      </p:sp>
      <p:pic>
        <p:nvPicPr>
          <p:cNvPr id="2" name="media1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01812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3810000" y="131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Step Morph</a:t>
            </a:r>
          </a:p>
        </p:txBody>
      </p:sp>
    </p:spTree>
    <p:extLst>
      <p:ext uri="{BB962C8B-B14F-4D97-AF65-F5344CB8AC3E}">
        <p14:creationId xmlns:p14="http://schemas.microsoft.com/office/powerpoint/2010/main" val="292187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Step Morph</a:t>
            </a:r>
          </a:p>
        </p:txBody>
      </p:sp>
      <p:sp>
        <p:nvSpPr>
          <p:cNvPr id="6" name="Rectangle 5"/>
          <p:cNvSpPr/>
          <p:nvPr/>
        </p:nvSpPr>
        <p:spPr>
          <a:xfrm>
            <a:off x="457200" y="1200150"/>
            <a:ext cx="8305800" cy="1752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00FF"/>
                </a:solidFill>
                <a:highlight>
                  <a:srgbClr val="FFFFFF"/>
                </a:highlight>
                <a:latin typeface="Consolas"/>
              </a:rPr>
              <a:t>float3</a:t>
            </a:r>
            <a:r>
              <a:rPr lang="en-US" sz="1400" dirty="0">
                <a:solidFill>
                  <a:schemeClr val="accent1"/>
                </a:solidFill>
                <a:highlight>
                  <a:srgbClr val="FFFFFF"/>
                </a:highlight>
                <a:latin typeface="Consolas"/>
              </a:rPr>
              <a:t> </a:t>
            </a:r>
            <a:r>
              <a:rPr lang="en-US" sz="1400" dirty="0">
                <a:solidFill>
                  <a:srgbClr val="000080"/>
                </a:solidFill>
                <a:highlight>
                  <a:srgbClr val="FFFFFF"/>
                </a:highlight>
                <a:latin typeface="Consolas"/>
              </a:rPr>
              <a:t>displacement</a:t>
            </a:r>
            <a:r>
              <a:rPr lang="en-US" sz="1400" dirty="0">
                <a:solidFill>
                  <a:schemeClr val="accent1"/>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chemeClr val="accent1"/>
                </a:solidFill>
                <a:highlight>
                  <a:srgbClr val="FFFFFF"/>
                </a:highlight>
                <a:latin typeface="Consolas"/>
              </a:rPr>
              <a:t> </a:t>
            </a:r>
            <a:r>
              <a:rPr lang="en-US" sz="1400" dirty="0" err="1">
                <a:solidFill>
                  <a:srgbClr val="880000"/>
                </a:solidFill>
                <a:highlight>
                  <a:srgbClr val="FFFFFF"/>
                </a:highlight>
                <a:latin typeface="Consolas"/>
              </a:rPr>
              <a:t>LocalToWorld</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vertexColors1</a:t>
            </a:r>
            <a:r>
              <a:rPr lang="en-US" sz="1400" dirty="0">
                <a:solidFill>
                  <a:schemeClr val="tx1"/>
                </a:solidFill>
                <a:highlight>
                  <a:srgbClr val="FFFFFF"/>
                </a:highlight>
                <a:latin typeface="Consolas"/>
              </a:rPr>
              <a:t>); </a:t>
            </a:r>
          </a:p>
          <a:p>
            <a:r>
              <a:rPr lang="en-US" sz="1400" dirty="0">
                <a:solidFill>
                  <a:srgbClr val="0000FF"/>
                </a:solidFill>
                <a:highlight>
                  <a:srgbClr val="FFFFFF"/>
                </a:highlight>
                <a:latin typeface="Consolas"/>
              </a:rPr>
              <a:t>float3</a:t>
            </a:r>
            <a:r>
              <a:rPr lang="en-US" sz="1400" dirty="0">
                <a:solidFill>
                  <a:schemeClr val="accent1"/>
                </a:solidFill>
                <a:highlight>
                  <a:srgbClr val="FFFFFF"/>
                </a:highlight>
                <a:latin typeface="Consolas"/>
              </a:rPr>
              <a:t> </a:t>
            </a:r>
            <a:r>
              <a:rPr lang="en-US" sz="1400" dirty="0" err="1">
                <a:solidFill>
                  <a:srgbClr val="000080"/>
                </a:solidFill>
                <a:highlight>
                  <a:srgbClr val="FFFFFF"/>
                </a:highlight>
                <a:latin typeface="Consolas"/>
              </a:rPr>
              <a:t>pivotWS</a:t>
            </a:r>
            <a:r>
              <a:rPr lang="en-US" sz="1400" dirty="0">
                <a:solidFill>
                  <a:schemeClr val="tx1"/>
                </a:solidFill>
                <a:highlight>
                  <a:srgbClr val="FFFFFF"/>
                </a:highlight>
                <a:latin typeface="Consolas"/>
              </a:rPr>
              <a:t>      = </a:t>
            </a:r>
            <a:r>
              <a:rPr lang="en-US" sz="1400" dirty="0" err="1">
                <a:solidFill>
                  <a:srgbClr val="880000"/>
                </a:solidFill>
                <a:highlight>
                  <a:srgbClr val="FFFFFF"/>
                </a:highlight>
                <a:latin typeface="Consolas"/>
              </a:rPr>
              <a:t>LocalToWorld</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vertexColors2</a:t>
            </a:r>
            <a:r>
              <a:rPr lang="en-US" sz="1400" dirty="0">
                <a:solidFill>
                  <a:schemeClr val="tx1"/>
                </a:solidFill>
                <a:highlight>
                  <a:srgbClr val="FFFFFF"/>
                </a:highlight>
                <a:latin typeface="Consolas"/>
              </a:rPr>
              <a:t>); </a:t>
            </a:r>
          </a:p>
          <a:p>
            <a:r>
              <a:rPr lang="en-US" sz="1400" dirty="0">
                <a:solidFill>
                  <a:srgbClr val="0000FF"/>
                </a:solidFill>
                <a:highlight>
                  <a:srgbClr val="FFFFFF"/>
                </a:highlight>
                <a:latin typeface="Consolas"/>
              </a:rPr>
              <a:t>float</a:t>
            </a:r>
            <a:r>
              <a:rPr lang="en-US" sz="1400" dirty="0">
                <a:solidFill>
                  <a:schemeClr val="accent1"/>
                </a:solidFill>
                <a:highlight>
                  <a:srgbClr val="FFFFFF"/>
                </a:highlight>
                <a:latin typeface="Consolas"/>
              </a:rPr>
              <a:t>  </a:t>
            </a:r>
            <a:r>
              <a:rPr lang="en-US" sz="1400" dirty="0" err="1">
                <a:solidFill>
                  <a:srgbClr val="000080"/>
                </a:solidFill>
                <a:highlight>
                  <a:srgbClr val="FFFFFF"/>
                </a:highlight>
                <a:latin typeface="Consolas"/>
              </a:rPr>
              <a:t>distanceMask</a:t>
            </a:r>
            <a:r>
              <a:rPr lang="en-US" sz="1400" dirty="0">
                <a:solidFill>
                  <a:schemeClr val="tx1"/>
                </a:solidFill>
                <a:highlight>
                  <a:srgbClr val="FFFFFF"/>
                </a:highlight>
                <a:latin typeface="Consolas"/>
              </a:rPr>
              <a:t> = </a:t>
            </a:r>
            <a:r>
              <a:rPr lang="en-US" sz="1400" dirty="0" err="1">
                <a:solidFill>
                  <a:srgbClr val="880000"/>
                </a:solidFill>
                <a:highlight>
                  <a:srgbClr val="FFFFFF"/>
                </a:highlight>
                <a:latin typeface="Consolas"/>
              </a:rPr>
              <a:t>SphereMask</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playerPosition</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pivotWS</a:t>
            </a:r>
            <a:r>
              <a:rPr lang="en-US" sz="1400" dirty="0">
                <a:solidFill>
                  <a:schemeClr val="tx1"/>
                </a:solidFill>
                <a:highlight>
                  <a:srgbClr val="FFFFFF"/>
                </a:highlight>
                <a:latin typeface="Consolas"/>
              </a:rPr>
              <a:t>, </a:t>
            </a:r>
            <a:r>
              <a:rPr lang="en-US" sz="1400" dirty="0" err="1">
                <a:solidFill>
                  <a:srgbClr val="000080"/>
                </a:solidFill>
                <a:highlight>
                  <a:srgbClr val="FFFFFF"/>
                </a:highlight>
                <a:latin typeface="Consolas"/>
              </a:rPr>
              <a:t>footstepMorphRadius</a:t>
            </a:r>
            <a:r>
              <a:rPr lang="en-US" sz="1400" dirty="0">
                <a:solidFill>
                  <a:schemeClr val="tx1"/>
                </a:solidFill>
                <a:highlight>
                  <a:srgbClr val="FFFFFF"/>
                </a:highlight>
                <a:latin typeface="Consolas"/>
              </a:rPr>
              <a:t>);</a:t>
            </a:r>
            <a:r>
              <a:rPr lang="en-US" sz="1400" dirty="0">
                <a:solidFill>
                  <a:schemeClr val="accent1"/>
                </a:solidFill>
                <a:highlight>
                  <a:srgbClr val="FFFFFF"/>
                </a:highlight>
                <a:latin typeface="Consolas"/>
              </a:rPr>
              <a:t> </a:t>
            </a:r>
          </a:p>
          <a:p>
            <a:r>
              <a:rPr lang="en-US" sz="1400" dirty="0">
                <a:solidFill>
                  <a:srgbClr val="0000FF"/>
                </a:solidFill>
                <a:highlight>
                  <a:srgbClr val="FFFFFF"/>
                </a:highlight>
                <a:latin typeface="Consolas"/>
              </a:rPr>
              <a:t>float</a:t>
            </a:r>
            <a:r>
              <a:rPr lang="en-US" sz="1400" dirty="0">
                <a:solidFill>
                  <a:schemeClr val="accent1"/>
                </a:solidFill>
                <a:highlight>
                  <a:srgbClr val="FFFFFF"/>
                </a:highlight>
                <a:latin typeface="Consolas"/>
              </a:rPr>
              <a:t>  </a:t>
            </a:r>
            <a:r>
              <a:rPr lang="en-US" sz="1400" dirty="0">
                <a:solidFill>
                  <a:srgbClr val="000080"/>
                </a:solidFill>
                <a:highlight>
                  <a:srgbClr val="FFFFFF"/>
                </a:highlight>
                <a:latin typeface="Consolas"/>
              </a:rPr>
              <a:t>blend</a:t>
            </a:r>
            <a:r>
              <a:rPr lang="en-US" sz="1400" dirty="0">
                <a:solidFill>
                  <a:schemeClr val="accent1"/>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chemeClr val="accent1"/>
                </a:solidFill>
                <a:highlight>
                  <a:srgbClr val="FFFFFF"/>
                </a:highlight>
                <a:latin typeface="Consolas"/>
              </a:rPr>
              <a:t> </a:t>
            </a:r>
            <a:r>
              <a:rPr lang="en-US" sz="1400" dirty="0">
                <a:solidFill>
                  <a:srgbClr val="880000"/>
                </a:solidFill>
                <a:highlight>
                  <a:srgbClr val="FFFFFF"/>
                </a:highlight>
                <a:latin typeface="Consolas"/>
              </a:rPr>
              <a:t>saturate</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distanceMask</a:t>
            </a:r>
            <a:r>
              <a:rPr lang="en-US" sz="1400" dirty="0">
                <a:solidFill>
                  <a:schemeClr val="tx1"/>
                </a:solidFill>
                <a:highlight>
                  <a:srgbClr val="FFFFFF"/>
                </a:highlight>
                <a:latin typeface="Consolas"/>
              </a:rPr>
              <a:t> * </a:t>
            </a:r>
            <a:r>
              <a:rPr lang="en-US" sz="1400" dirty="0" err="1">
                <a:solidFill>
                  <a:srgbClr val="000080"/>
                </a:solidFill>
                <a:highlight>
                  <a:srgbClr val="FFFFFF"/>
                </a:highlight>
                <a:latin typeface="Consolas"/>
              </a:rPr>
              <a:t>footstepMorphIntensity</a:t>
            </a:r>
            <a:r>
              <a:rPr lang="en-US" sz="1400" dirty="0">
                <a:solidFill>
                  <a:schemeClr val="tx1"/>
                </a:solidFill>
                <a:highlight>
                  <a:srgbClr val="FFFFFF"/>
                </a:highlight>
                <a:latin typeface="Consolas"/>
              </a:rPr>
              <a:t>);</a:t>
            </a:r>
          </a:p>
          <a:p>
            <a:r>
              <a:rPr lang="en-US" sz="1400" dirty="0" err="1">
                <a:solidFill>
                  <a:srgbClr val="000080"/>
                </a:solidFill>
                <a:highlight>
                  <a:srgbClr val="FFFFFF"/>
                </a:highlight>
                <a:latin typeface="Consolas"/>
              </a:rPr>
              <a:t>positionWS</a:t>
            </a:r>
            <a:r>
              <a:rPr lang="en-US" sz="1400" dirty="0">
                <a:solidFill>
                  <a:schemeClr val="tx1"/>
                </a:solidFill>
                <a:highlight>
                  <a:srgbClr val="FFFFFF"/>
                </a:highlight>
                <a:latin typeface="Consolas"/>
              </a:rPr>
              <a:t>          =</a:t>
            </a:r>
            <a:r>
              <a:rPr lang="en-US" sz="1400" dirty="0">
                <a:solidFill>
                  <a:schemeClr val="accent1"/>
                </a:solidFill>
                <a:highlight>
                  <a:srgbClr val="FFFFFF"/>
                </a:highlight>
                <a:latin typeface="Consolas"/>
              </a:rPr>
              <a:t> </a:t>
            </a:r>
            <a:r>
              <a:rPr lang="en-US" sz="1400" dirty="0">
                <a:solidFill>
                  <a:srgbClr val="880000"/>
                </a:solidFill>
                <a:highlight>
                  <a:srgbClr val="FFFFFF"/>
                </a:highlight>
                <a:latin typeface="Consolas"/>
              </a:rPr>
              <a:t>lerp</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positionWS</a:t>
            </a:r>
            <a:r>
              <a:rPr lang="en-US" sz="1400" dirty="0">
                <a:solidFill>
                  <a:schemeClr val="tx1"/>
                </a:solidFill>
                <a:highlight>
                  <a:srgbClr val="FFFFFF"/>
                </a:highlight>
                <a:latin typeface="Consolas"/>
              </a:rPr>
              <a:t>, </a:t>
            </a:r>
            <a:r>
              <a:rPr lang="en-US" sz="1400" dirty="0">
                <a:solidFill>
                  <a:srgbClr val="000080"/>
                </a:solidFill>
                <a:highlight>
                  <a:srgbClr val="FFFFFF"/>
                </a:highlight>
                <a:latin typeface="Consolas"/>
              </a:rPr>
              <a:t>displacement</a:t>
            </a:r>
            <a:r>
              <a:rPr lang="en-US" sz="1400" dirty="0">
                <a:solidFill>
                  <a:schemeClr val="tx1"/>
                </a:solidFill>
                <a:highlight>
                  <a:srgbClr val="FFFFFF"/>
                </a:highlight>
                <a:latin typeface="Consolas"/>
              </a:rPr>
              <a:t>, </a:t>
            </a:r>
            <a:r>
              <a:rPr lang="en-US" sz="1400" dirty="0">
                <a:solidFill>
                  <a:srgbClr val="000080"/>
                </a:solidFill>
                <a:highlight>
                  <a:srgbClr val="FFFFFF"/>
                </a:highlight>
                <a:latin typeface="Consolas"/>
              </a:rPr>
              <a:t>blend</a:t>
            </a:r>
            <a:r>
              <a:rPr lang="en-US" sz="1400" dirty="0">
                <a:solidFill>
                  <a:schemeClr val="tx1"/>
                </a:solidFill>
                <a:highlight>
                  <a:srgbClr val="FFFFFF"/>
                </a:highlight>
                <a:latin typeface="Consolas"/>
              </a:rPr>
              <a:t>); </a:t>
            </a:r>
          </a:p>
          <a:p>
            <a:endParaRPr lang="en-US" sz="1400" dirty="0">
              <a:solidFill>
                <a:srgbClr val="0000FF"/>
              </a:solidFill>
              <a:highlight>
                <a:srgbClr val="FFFFFF"/>
              </a:highlight>
              <a:latin typeface="Consolas"/>
            </a:endParaRPr>
          </a:p>
          <a:p>
            <a:endParaRPr lang="en-US" sz="1400" dirty="0">
              <a:solidFill>
                <a:schemeClr val="tx1"/>
              </a:solidFill>
              <a:highlight>
                <a:srgbClr val="FFFFFF"/>
              </a:highlight>
              <a:latin typeface="Consolas"/>
            </a:endParaRPr>
          </a:p>
        </p:txBody>
      </p:sp>
    </p:spTree>
    <p:extLst>
      <p:ext uri="{BB962C8B-B14F-4D97-AF65-F5344CB8AC3E}">
        <p14:creationId xmlns:p14="http://schemas.microsoft.com/office/powerpoint/2010/main" val="19498011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Skinned Morph Target</a:t>
            </a:r>
          </a:p>
        </p:txBody>
      </p:sp>
    </p:spTree>
    <p:extLst>
      <p:ext uri="{BB962C8B-B14F-4D97-AF65-F5344CB8AC3E}">
        <p14:creationId xmlns:p14="http://schemas.microsoft.com/office/powerpoint/2010/main" val="358219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150.0.2.59:4042/screensho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4436" y="-40107"/>
            <a:ext cx="9384636" cy="527885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971800" y="4583669"/>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3200" b="0" dirty="0">
                <a:solidFill>
                  <a:schemeClr val="bg1">
                    <a:lumMod val="95000"/>
                  </a:schemeClr>
                </a:solidFill>
              </a:rPr>
              <a:t>Skinned Morph Target</a:t>
            </a:r>
          </a:p>
        </p:txBody>
      </p:sp>
    </p:spTree>
    <p:extLst>
      <p:ext uri="{BB962C8B-B14F-4D97-AF65-F5344CB8AC3E}">
        <p14:creationId xmlns:p14="http://schemas.microsoft.com/office/powerpoint/2010/main" val="35959479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Pivot Billboards/Imposters</a:t>
            </a:r>
          </a:p>
        </p:txBody>
      </p:sp>
      <p:sp>
        <p:nvSpPr>
          <p:cNvPr id="6" name="Content Placeholder 2"/>
          <p:cNvSpPr>
            <a:spLocks noGrp="1"/>
          </p:cNvSpPr>
          <p:nvPr>
            <p:ph idx="1"/>
          </p:nvPr>
        </p:nvSpPr>
        <p:spPr>
          <a:xfrm>
            <a:off x="2341269" y="763509"/>
            <a:ext cx="4592931" cy="512841"/>
          </a:xfrm>
        </p:spPr>
        <p:txBody>
          <a:bodyPr>
            <a:normAutofit lnSpcReduction="10000"/>
          </a:bodyPr>
          <a:lstStyle/>
          <a:p>
            <a:pPr marL="0" indent="0">
              <a:buNone/>
            </a:pPr>
            <a:r>
              <a:rPr lang="en-US" sz="2800" dirty="0">
                <a:solidFill>
                  <a:schemeClr val="bg1">
                    <a:lumMod val="75000"/>
                  </a:schemeClr>
                </a:solidFill>
              </a:rPr>
              <a:t>One </a:t>
            </a:r>
            <a:r>
              <a:rPr lang="en-US" sz="2800" dirty="0" err="1">
                <a:solidFill>
                  <a:schemeClr val="bg1">
                    <a:lumMod val="75000"/>
                  </a:schemeClr>
                </a:solidFill>
              </a:rPr>
              <a:t>Drawcall</a:t>
            </a:r>
            <a:r>
              <a:rPr lang="en-US" sz="2800" dirty="0">
                <a:solidFill>
                  <a:schemeClr val="bg1">
                    <a:lumMod val="75000"/>
                  </a:schemeClr>
                </a:solidFill>
              </a:rPr>
              <a:t> - a lot of objects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195" y="1291013"/>
            <a:ext cx="8995610" cy="2957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1694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Ambient Animation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 y="1283514"/>
            <a:ext cx="3829052" cy="257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66174" y="1047750"/>
            <a:ext cx="3829052"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66173" y="2766817"/>
            <a:ext cx="3829052"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594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9144000" cy="5143500"/>
          </a:xfrm>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LDR Tint</a:t>
            </a:r>
          </a:p>
        </p:txBody>
      </p:sp>
    </p:spTree>
    <p:extLst>
      <p:ext uri="{BB962C8B-B14F-4D97-AF65-F5344CB8AC3E}">
        <p14:creationId xmlns:p14="http://schemas.microsoft.com/office/powerpoint/2010/main" val="15188983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3352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4.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4774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5.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7611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dia1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Title 1"/>
          <p:cNvSpPr txBox="1">
            <a:spLocks/>
          </p:cNvSpPr>
          <p:nvPr/>
        </p:nvSpPr>
        <p:spPr>
          <a:xfrm>
            <a:off x="3733800" y="-95250"/>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2400" b="0" dirty="0">
                <a:solidFill>
                  <a:schemeClr val="bg1">
                    <a:lumMod val="95000"/>
                  </a:schemeClr>
                </a:solidFill>
              </a:rPr>
              <a:t>Vertex Shader Swarm</a:t>
            </a:r>
          </a:p>
        </p:txBody>
      </p:sp>
    </p:spTree>
    <p:extLst>
      <p:ext uri="{BB962C8B-B14F-4D97-AF65-F5344CB8AC3E}">
        <p14:creationId xmlns:p14="http://schemas.microsoft.com/office/powerpoint/2010/main" val="197875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7.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2705100" y="4463497"/>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Key Frame Animation</a:t>
            </a:r>
          </a:p>
        </p:txBody>
      </p:sp>
      <p:pic>
        <p:nvPicPr>
          <p:cNvPr id="6146"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6200" y="103451"/>
            <a:ext cx="3107797" cy="155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891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8.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3543300" y="-64531"/>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2800" b="0" dirty="0">
                <a:solidFill>
                  <a:schemeClr val="bg1">
                    <a:lumMod val="95000"/>
                  </a:schemeClr>
                </a:solidFill>
              </a:rPr>
              <a:t>Key Frame Animation</a:t>
            </a:r>
          </a:p>
        </p:txBody>
      </p:sp>
    </p:spTree>
    <p:extLst>
      <p:ext uri="{BB962C8B-B14F-4D97-AF65-F5344CB8AC3E}">
        <p14:creationId xmlns:p14="http://schemas.microsoft.com/office/powerpoint/2010/main" val="3659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Key Frame Animation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8440" y="1200150"/>
            <a:ext cx="7106179" cy="3277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3706091" y="627434"/>
            <a:ext cx="2008909" cy="64891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Use “Load”</a:t>
            </a:r>
          </a:p>
        </p:txBody>
      </p:sp>
    </p:spTree>
    <p:extLst>
      <p:ext uri="{BB962C8B-B14F-4D97-AF65-F5344CB8AC3E}">
        <p14:creationId xmlns:p14="http://schemas.microsoft.com/office/powerpoint/2010/main" val="42730482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3733800" y="-95250"/>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2400" b="0" dirty="0">
                <a:solidFill>
                  <a:schemeClr val="bg1">
                    <a:lumMod val="95000"/>
                  </a:schemeClr>
                </a:solidFill>
              </a:rPr>
              <a:t>Particle Optimizations</a:t>
            </a:r>
          </a:p>
        </p:txBody>
      </p:sp>
    </p:spTree>
    <p:extLst>
      <p:ext uri="{BB962C8B-B14F-4D97-AF65-F5344CB8AC3E}">
        <p14:creationId xmlns:p14="http://schemas.microsoft.com/office/powerpoint/2010/main" val="351493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2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Vertex Shader Population</a:t>
            </a:r>
          </a:p>
        </p:txBody>
      </p:sp>
    </p:spTree>
    <p:extLst>
      <p:ext uri="{BB962C8B-B14F-4D97-AF65-F5344CB8AC3E}">
        <p14:creationId xmlns:p14="http://schemas.microsoft.com/office/powerpoint/2010/main" val="158102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2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lumMod val="95000"/>
                  </a:schemeClr>
                </a:solidFill>
              </a:rPr>
              <a:t>Vertex Shader Population</a:t>
            </a:r>
          </a:p>
        </p:txBody>
      </p:sp>
    </p:spTree>
    <p:extLst>
      <p:ext uri="{BB962C8B-B14F-4D97-AF65-F5344CB8AC3E}">
        <p14:creationId xmlns:p14="http://schemas.microsoft.com/office/powerpoint/2010/main" val="358838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9144000" cy="5143500"/>
          </a:xfrm>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HDR Tint</a:t>
            </a:r>
          </a:p>
        </p:txBody>
      </p:sp>
    </p:spTree>
    <p:extLst>
      <p:ext uri="{BB962C8B-B14F-4D97-AF65-F5344CB8AC3E}">
        <p14:creationId xmlns:p14="http://schemas.microsoft.com/office/powerpoint/2010/main" val="28233044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980" y="1510772"/>
            <a:ext cx="8229600" cy="2737378"/>
          </a:xfrm>
        </p:spPr>
        <p:txBody>
          <a:bodyPr>
            <a:normAutofit/>
          </a:bodyPr>
          <a:lstStyle/>
          <a:p>
            <a:pPr>
              <a:lnSpc>
                <a:spcPct val="150000"/>
              </a:lnSpc>
            </a:pPr>
            <a:r>
              <a:rPr lang="en-US">
                <a:solidFill>
                  <a:schemeClr val="bg1">
                    <a:lumMod val="75000"/>
                  </a:schemeClr>
                </a:solidFill>
              </a:rPr>
              <a:t>~9000 Animated Submeshes</a:t>
            </a:r>
            <a:endParaRPr lang="en-US" dirty="0">
              <a:solidFill>
                <a:schemeClr val="bg1">
                  <a:lumMod val="75000"/>
                </a:schemeClr>
              </a:solidFill>
            </a:endParaRPr>
          </a:p>
          <a:p>
            <a:pPr>
              <a:lnSpc>
                <a:spcPct val="150000"/>
              </a:lnSpc>
            </a:pPr>
            <a:r>
              <a:rPr lang="en-US">
                <a:solidFill>
                  <a:schemeClr val="bg1">
                    <a:lumMod val="75000"/>
                  </a:schemeClr>
                </a:solidFill>
              </a:rPr>
              <a:t>1ms on GPU</a:t>
            </a: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p:txBody>
      </p:sp>
      <p:sp>
        <p:nvSpPr>
          <p:cNvPr id="5" name="Title 1"/>
          <p:cNvSpPr txBox="1">
            <a:spLocks/>
          </p:cNvSpPr>
          <p:nvPr/>
        </p:nvSpPr>
        <p:spPr>
          <a:xfrm>
            <a:off x="678180" y="4195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a:solidFill>
                  <a:schemeClr val="bg1"/>
                </a:solidFill>
              </a:rPr>
              <a:t>Performance</a:t>
            </a:r>
            <a:endParaRPr lang="en-US" sz="4000" b="0" dirty="0">
              <a:solidFill>
                <a:schemeClr val="bg1"/>
              </a:solidFill>
            </a:endParaRPr>
          </a:p>
        </p:txBody>
      </p:sp>
    </p:spTree>
    <p:extLst>
      <p:ext uri="{BB962C8B-B14F-4D97-AF65-F5344CB8AC3E}">
        <p14:creationId xmlns:p14="http://schemas.microsoft.com/office/powerpoint/2010/main" val="150753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980" y="1205972"/>
            <a:ext cx="8229600" cy="2737378"/>
          </a:xfrm>
        </p:spPr>
        <p:txBody>
          <a:bodyPr>
            <a:normAutofit/>
          </a:bodyPr>
          <a:lstStyle/>
          <a:p>
            <a:pPr>
              <a:lnSpc>
                <a:spcPct val="150000"/>
              </a:lnSpc>
            </a:pPr>
            <a:r>
              <a:rPr lang="en-US" dirty="0">
                <a:solidFill>
                  <a:schemeClr val="bg1">
                    <a:lumMod val="75000"/>
                  </a:schemeClr>
                </a:solidFill>
              </a:rPr>
              <a:t>Compute Shader</a:t>
            </a:r>
          </a:p>
          <a:p>
            <a:pPr>
              <a:lnSpc>
                <a:spcPct val="150000"/>
              </a:lnSpc>
            </a:pPr>
            <a:r>
              <a:rPr lang="en-US" dirty="0">
                <a:solidFill>
                  <a:schemeClr val="bg1">
                    <a:lumMod val="75000"/>
                  </a:schemeClr>
                </a:solidFill>
              </a:rPr>
              <a:t>Scriptable Triggers</a:t>
            </a:r>
          </a:p>
          <a:p>
            <a:pPr>
              <a:lnSpc>
                <a:spcPct val="150000"/>
              </a:lnSpc>
            </a:pPr>
            <a:r>
              <a:rPr lang="en-US" dirty="0">
                <a:solidFill>
                  <a:schemeClr val="bg1">
                    <a:lumMod val="75000"/>
                  </a:schemeClr>
                </a:solidFill>
              </a:rPr>
              <a:t>Curves as Artistic Inputs</a:t>
            </a:r>
          </a:p>
          <a:p>
            <a:pPr algn="ctr">
              <a:lnSpc>
                <a:spcPct val="150000"/>
              </a:lnSpc>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a:p>
            <a:pPr marL="0" indent="0" algn="ctr">
              <a:lnSpc>
                <a:spcPct val="150000"/>
              </a:lnSpc>
              <a:buNone/>
            </a:pPr>
            <a:endParaRPr lang="en-US" dirty="0">
              <a:solidFill>
                <a:schemeClr val="bg1">
                  <a:lumMod val="75000"/>
                </a:schemeClr>
              </a:solidFill>
            </a:endParaRPr>
          </a:p>
        </p:txBody>
      </p:sp>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Future Research</a:t>
            </a:r>
          </a:p>
        </p:txBody>
      </p:sp>
    </p:spTree>
    <p:extLst>
      <p:ext uri="{BB962C8B-B14F-4D97-AF65-F5344CB8AC3E}">
        <p14:creationId xmlns:p14="http://schemas.microsoft.com/office/powerpoint/2010/main" val="400252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114778"/>
            <a:ext cx="7886700" cy="655081"/>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4400" b="1" i="0" kern="1200">
                <a:solidFill>
                  <a:schemeClr val="accent1">
                    <a:lumMod val="50000"/>
                  </a:schemeClr>
                </a:solidFill>
                <a:latin typeface="+mj-lt"/>
                <a:ea typeface="+mj-ea"/>
                <a:cs typeface="Century Gothic"/>
              </a:defRPr>
            </a:lvl1pPr>
          </a:lstStyle>
          <a:p>
            <a:r>
              <a:rPr lang="en-US" sz="4000" b="0" dirty="0">
                <a:solidFill>
                  <a:schemeClr val="bg1"/>
                </a:solidFill>
              </a:rPr>
              <a:t>Future-Future</a:t>
            </a:r>
          </a:p>
        </p:txBody>
      </p:sp>
      <p:sp>
        <p:nvSpPr>
          <p:cNvPr id="3" name="Content Placeholder 2"/>
          <p:cNvSpPr>
            <a:spLocks noGrp="1"/>
          </p:cNvSpPr>
          <p:nvPr>
            <p:ph idx="1"/>
          </p:nvPr>
        </p:nvSpPr>
        <p:spPr>
          <a:xfrm>
            <a:off x="601980" y="1205972"/>
            <a:ext cx="8229600" cy="2737378"/>
          </a:xfrm>
        </p:spPr>
        <p:txBody>
          <a:bodyPr>
            <a:normAutofit/>
          </a:bodyPr>
          <a:lstStyle/>
          <a:p>
            <a:pPr marL="0" indent="0">
              <a:buNone/>
            </a:pPr>
            <a:r>
              <a:rPr lang="en-US" dirty="0">
                <a:solidFill>
                  <a:schemeClr val="bg1">
                    <a:lumMod val="75000"/>
                  </a:schemeClr>
                </a:solidFill>
              </a:rPr>
              <a:t>Per-instance data available today already pushes outside current concept of Instance.</a:t>
            </a:r>
          </a:p>
          <a:p>
            <a:pPr marL="0" indent="0">
              <a:buNone/>
            </a:pPr>
            <a:r>
              <a:rPr lang="en-US" dirty="0">
                <a:solidFill>
                  <a:schemeClr val="bg1">
                    <a:lumMod val="75000"/>
                  </a:schemeClr>
                </a:solidFill>
              </a:rPr>
              <a:t>A more generic mesh processing step as a first-class hardware citizen seems likely and useful.</a:t>
            </a:r>
          </a:p>
        </p:txBody>
      </p:sp>
    </p:spTree>
    <p:extLst>
      <p:ext uri="{BB962C8B-B14F-4D97-AF65-F5344CB8AC3E}">
        <p14:creationId xmlns:p14="http://schemas.microsoft.com/office/powerpoint/2010/main" val="62750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7142"/>
            <a:ext cx="9156696" cy="5150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a:xfrm>
            <a:off x="152400" y="2876550"/>
            <a:ext cx="8229600" cy="3394472"/>
          </a:xfrm>
        </p:spPr>
        <p:txBody>
          <a:bodyPr>
            <a:normAutofit/>
          </a:bodyPr>
          <a:lstStyle/>
          <a:p>
            <a:r>
              <a:rPr lang="en-US" sz="2800" dirty="0">
                <a:solidFill>
                  <a:schemeClr val="bg1"/>
                </a:solidFill>
              </a:rPr>
              <a:t>Recreate physical phenomena, don’t just layer hacks</a:t>
            </a:r>
          </a:p>
          <a:p>
            <a:r>
              <a:rPr lang="en-US" sz="2800" dirty="0">
                <a:solidFill>
                  <a:schemeClr val="bg1"/>
                </a:solidFill>
              </a:rPr>
              <a:t>Create as few parameters as possible</a:t>
            </a:r>
          </a:p>
          <a:p>
            <a:r>
              <a:rPr lang="en-US" sz="2800" dirty="0">
                <a:solidFill>
                  <a:schemeClr val="bg1"/>
                </a:solidFill>
              </a:rPr>
              <a:t>Be responsible for framerate</a:t>
            </a:r>
          </a:p>
          <a:p>
            <a:r>
              <a:rPr lang="en-US" sz="2800" dirty="0">
                <a:solidFill>
                  <a:schemeClr val="bg1"/>
                </a:solidFill>
              </a:rPr>
              <a:t>When you don’t know, ask!</a:t>
            </a:r>
          </a:p>
        </p:txBody>
      </p:sp>
      <p:sp>
        <p:nvSpPr>
          <p:cNvPr id="8" name="Title 1"/>
          <p:cNvSpPr>
            <a:spLocks noGrp="1"/>
          </p:cNvSpPr>
          <p:nvPr>
            <p:ph type="title"/>
          </p:nvPr>
        </p:nvSpPr>
        <p:spPr>
          <a:xfrm>
            <a:off x="685800" y="-19050"/>
            <a:ext cx="8229600" cy="857250"/>
          </a:xfrm>
        </p:spPr>
        <p:txBody>
          <a:bodyPr>
            <a:normAutofit/>
          </a:bodyPr>
          <a:lstStyle/>
          <a:p>
            <a:pPr algn="r"/>
            <a:r>
              <a:rPr lang="en-US" sz="2800" dirty="0"/>
              <a:t>In Conclusion</a:t>
            </a:r>
          </a:p>
        </p:txBody>
      </p:sp>
      <p:sp>
        <p:nvSpPr>
          <p:cNvPr id="10" name="Rounded Rectangular Callout 9"/>
          <p:cNvSpPr/>
          <p:nvPr/>
        </p:nvSpPr>
        <p:spPr>
          <a:xfrm>
            <a:off x="3581400" y="133350"/>
            <a:ext cx="2971800" cy="381000"/>
          </a:xfrm>
          <a:prstGeom prst="wedgeRoundRectCallout">
            <a:avLst>
              <a:gd name="adj1" fmla="val -62810"/>
              <a:gd name="adj2" fmla="val 252197"/>
              <a:gd name="adj3" fmla="val 16667"/>
            </a:avLst>
          </a:prstGeom>
          <a:solidFill>
            <a:srgbClr val="8688C6">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You’re missing a semicolon, kid.</a:t>
            </a:r>
          </a:p>
        </p:txBody>
      </p:sp>
    </p:spTree>
    <p:extLst>
      <p:ext uri="{BB962C8B-B14F-4D97-AF65-F5344CB8AC3E}">
        <p14:creationId xmlns:p14="http://schemas.microsoft.com/office/powerpoint/2010/main" val="188079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Naughty Dog is Hiring!</a:t>
            </a:r>
          </a:p>
        </p:txBody>
      </p:sp>
      <p:sp>
        <p:nvSpPr>
          <p:cNvPr id="3" name="Content Placeholder 2"/>
          <p:cNvSpPr>
            <a:spLocks noGrp="1"/>
          </p:cNvSpPr>
          <p:nvPr>
            <p:ph idx="1"/>
          </p:nvPr>
        </p:nvSpPr>
        <p:spPr/>
        <p:txBody>
          <a:bodyPr/>
          <a:lstStyle/>
          <a:p>
            <a:pPr marL="0" indent="0" algn="ctr">
              <a:buNone/>
            </a:pPr>
            <a:endParaRPr lang="en-US" dirty="0"/>
          </a:p>
          <a:p>
            <a:pPr marL="0" indent="0" algn="ctr">
              <a:buNone/>
            </a:pPr>
            <a:r>
              <a:rPr lang="en-US" dirty="0"/>
              <a:t>http://www.naughtydog.com/work</a:t>
            </a:r>
          </a:p>
          <a:p>
            <a:pPr marL="0" indent="0" algn="ctr">
              <a:buNone/>
            </a:pPr>
            <a:r>
              <a:rPr lang="en-US" dirty="0"/>
              <a:t>jobs@naughtydog.com</a:t>
            </a:r>
          </a:p>
        </p:txBody>
      </p:sp>
    </p:spTree>
    <p:extLst>
      <p:ext uri="{BB962C8B-B14F-4D97-AF65-F5344CB8AC3E}">
        <p14:creationId xmlns:p14="http://schemas.microsoft.com/office/powerpoint/2010/main" val="38510949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Acknowledgements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Vincent Marxen, Ramy El-Garawany, Ke Xu, Marshall Robin, Wang Fengquan, Carlos Gonzalez-Ochoa, Pal Engstad, Jerome Durand, Teagan Morrison, Raymond Popka, Lauren Simpson</a:t>
            </a:r>
          </a:p>
          <a:p>
            <a:endParaRPr lang="en-US" dirty="0"/>
          </a:p>
          <a:p>
            <a:r>
              <a:rPr lang="en-US" dirty="0"/>
              <a:t>For help with the talk: Mark Shoaf, Joe Pettinati, Grant Voegtle, and to Mikki Rose and Gracie Arenas </a:t>
            </a:r>
            <a:r>
              <a:rPr lang="en-US" dirty="0" err="1"/>
              <a:t>Strittmatter</a:t>
            </a:r>
            <a:r>
              <a:rPr lang="en-US" dirty="0"/>
              <a:t> for coordinating this talk!</a:t>
            </a:r>
          </a:p>
          <a:p>
            <a:endParaRPr lang="en-US" dirty="0"/>
          </a:p>
        </p:txBody>
      </p:sp>
    </p:spTree>
    <p:extLst>
      <p:ext uri="{BB962C8B-B14F-4D97-AF65-F5344CB8AC3E}">
        <p14:creationId xmlns:p14="http://schemas.microsoft.com/office/powerpoint/2010/main" val="12826740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304800" y="1200150"/>
            <a:ext cx="8534400" cy="3394472"/>
          </a:xfrm>
        </p:spPr>
        <p:txBody>
          <a:bodyPr/>
          <a:lstStyle/>
          <a:p>
            <a:pPr marL="0" indent="0">
              <a:buNone/>
            </a:pPr>
            <a:r>
              <a:rPr lang="en-US" sz="1700" dirty="0">
                <a:solidFill>
                  <a:schemeClr val="bg1"/>
                </a:solidFill>
              </a:rPr>
              <a:t>[Toksvig2005]</a:t>
            </a:r>
            <a:r>
              <a:rPr lang="en-US" sz="1700" dirty="0"/>
              <a:t> – Frequency Domain Normal Map Filtering</a:t>
            </a:r>
          </a:p>
          <a:p>
            <a:pPr marL="0" indent="0">
              <a:buNone/>
            </a:pPr>
            <a:r>
              <a:rPr lang="en-US" sz="1700" dirty="0">
                <a:solidFill>
                  <a:schemeClr val="bg1"/>
                </a:solidFill>
              </a:rPr>
              <a:t>[Tatarchuk2006]</a:t>
            </a:r>
            <a:r>
              <a:rPr lang="en-US" sz="1700" dirty="0"/>
              <a:t> – Practical Parallax Occlusion Mapping for Highly Detailed Surface Rendering</a:t>
            </a:r>
          </a:p>
          <a:p>
            <a:pPr marL="0" indent="0">
              <a:buNone/>
            </a:pPr>
            <a:r>
              <a:rPr lang="en-US" sz="1700" dirty="0">
                <a:solidFill>
                  <a:schemeClr val="bg1"/>
                </a:solidFill>
              </a:rPr>
              <a:t>[Hable2010]</a:t>
            </a:r>
            <a:r>
              <a:rPr lang="en-US" sz="1700" dirty="0"/>
              <a:t> – Filmic </a:t>
            </a:r>
            <a:r>
              <a:rPr lang="en-US" sz="1700" dirty="0" err="1"/>
              <a:t>Tonemapping</a:t>
            </a:r>
            <a:r>
              <a:rPr lang="en-US" sz="1700" dirty="0"/>
              <a:t> Operators</a:t>
            </a:r>
          </a:p>
          <a:p>
            <a:pPr marL="0" indent="0">
              <a:buNone/>
            </a:pPr>
            <a:r>
              <a:rPr lang="en-US" sz="1700" dirty="0">
                <a:solidFill>
                  <a:schemeClr val="bg1"/>
                </a:solidFill>
              </a:rPr>
              <a:t>[Penner2011] </a:t>
            </a:r>
            <a:r>
              <a:rPr lang="en-US" sz="1700" dirty="0"/>
              <a:t>– Pre-integrated Skin Shading</a:t>
            </a:r>
          </a:p>
          <a:p>
            <a:pPr marL="0" indent="0">
              <a:buNone/>
            </a:pPr>
            <a:r>
              <a:rPr lang="en-US" sz="1700" dirty="0">
                <a:solidFill>
                  <a:schemeClr val="bg1"/>
                </a:solidFill>
              </a:rPr>
              <a:t>[Burley2012]</a:t>
            </a:r>
            <a:r>
              <a:rPr lang="en-US" sz="1700" dirty="0"/>
              <a:t> – Physically Based Shading at Disney</a:t>
            </a:r>
          </a:p>
          <a:p>
            <a:pPr marL="0" indent="0">
              <a:buNone/>
            </a:pPr>
            <a:r>
              <a:rPr lang="en-US" sz="1700" dirty="0">
                <a:solidFill>
                  <a:schemeClr val="bg1"/>
                </a:solidFill>
              </a:rPr>
              <a:t>[Lagarde2013]</a:t>
            </a:r>
            <a:r>
              <a:rPr lang="en-US" sz="1700" dirty="0"/>
              <a:t> – The Art and Rendering of Remember Me</a:t>
            </a:r>
          </a:p>
          <a:p>
            <a:pPr marL="0" indent="0">
              <a:buNone/>
            </a:pPr>
            <a:r>
              <a:rPr lang="en-US" sz="1700" dirty="0">
                <a:solidFill>
                  <a:schemeClr val="bg1"/>
                </a:solidFill>
              </a:rPr>
              <a:t>[McAuley2013]</a:t>
            </a:r>
            <a:r>
              <a:rPr lang="en-US" sz="1700" dirty="0"/>
              <a:t> – Extension to Energy-Conserving Wrapped Diffuse</a:t>
            </a:r>
          </a:p>
          <a:p>
            <a:pPr marL="0" indent="0">
              <a:buNone/>
            </a:pPr>
            <a:r>
              <a:rPr lang="en-US" sz="1700" dirty="0">
                <a:solidFill>
                  <a:schemeClr val="bg1"/>
                </a:solidFill>
              </a:rPr>
              <a:t>[Jimenez2016] </a:t>
            </a:r>
            <a:r>
              <a:rPr lang="en-US" sz="1700" dirty="0"/>
              <a:t>– Practical Real-Time Strategies for Accurate Indirect Occlusion</a:t>
            </a:r>
          </a:p>
          <a:p>
            <a:pPr marL="0" indent="0">
              <a:buNone/>
            </a:pPr>
            <a:r>
              <a:rPr lang="en-US" sz="1700" dirty="0">
                <a:solidFill>
                  <a:schemeClr val="bg1"/>
                </a:solidFill>
              </a:rPr>
              <a:t>[McGuire2016]</a:t>
            </a:r>
            <a:r>
              <a:rPr lang="en-US" sz="1700" dirty="0"/>
              <a:t> – Peering Through a Glass, Darkly at the Future of Real-Time Transparency</a:t>
            </a:r>
          </a:p>
          <a:p>
            <a:pPr marL="0" indent="0">
              <a:buNone/>
            </a:pPr>
            <a:endParaRPr lang="en-US" sz="1700" dirty="0"/>
          </a:p>
          <a:p>
            <a:pPr marL="0" indent="0">
              <a:buNone/>
            </a:pPr>
            <a:endParaRPr lang="en-US" sz="1700" dirty="0"/>
          </a:p>
        </p:txBody>
      </p:sp>
    </p:spTree>
    <p:extLst>
      <p:ext uri="{BB962C8B-B14F-4D97-AF65-F5344CB8AC3E}">
        <p14:creationId xmlns:p14="http://schemas.microsoft.com/office/powerpoint/2010/main" val="3193321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Contact Us!</a:t>
            </a:r>
          </a:p>
        </p:txBody>
      </p:sp>
      <p:sp>
        <p:nvSpPr>
          <p:cNvPr id="3" name="Content Placeholder 2"/>
          <p:cNvSpPr>
            <a:spLocks noGrp="1"/>
          </p:cNvSpPr>
          <p:nvPr>
            <p:ph idx="1"/>
          </p:nvPr>
        </p:nvSpPr>
        <p:spPr/>
        <p:txBody>
          <a:bodyPr/>
          <a:lstStyle/>
          <a:p>
            <a:pPr marL="0" indent="0" algn="ctr">
              <a:buNone/>
            </a:pPr>
            <a:r>
              <a:rPr lang="en-US" dirty="0"/>
              <a:t>waylon_brinck@naughtydog.com</a:t>
            </a:r>
          </a:p>
          <a:p>
            <a:pPr marL="0" indent="0" algn="ctr">
              <a:buNone/>
            </a:pPr>
            <a:r>
              <a:rPr lang="en-US" dirty="0"/>
              <a:t>andrew_maximov@naughtydog.com</a:t>
            </a:r>
          </a:p>
          <a:p>
            <a:pPr marL="0" indent="0" algn="ctr">
              <a:buNone/>
            </a:pPr>
            <a:endParaRPr lang="en-US" dirty="0"/>
          </a:p>
        </p:txBody>
      </p:sp>
    </p:spTree>
    <p:extLst>
      <p:ext uri="{BB962C8B-B14F-4D97-AF65-F5344CB8AC3E}">
        <p14:creationId xmlns:p14="http://schemas.microsoft.com/office/powerpoint/2010/main" val="166047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20720" y="1346200"/>
            <a:ext cx="5667978" cy="260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Tonemap</a:t>
            </a:r>
            <a:r>
              <a:rPr lang="en-US" sz="3600" dirty="0">
                <a:solidFill>
                  <a:schemeClr val="bg1"/>
                </a:solidFill>
              </a:rPr>
              <a:t> Controls</a:t>
            </a:r>
          </a:p>
        </p:txBody>
      </p:sp>
      <p:pic>
        <p:nvPicPr>
          <p:cNvPr id="3076" name="Picture 4"/>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133168" y="3819524"/>
            <a:ext cx="4419600" cy="72361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4800" y="133467"/>
            <a:ext cx="4343401" cy="1151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38200" y="3933403"/>
            <a:ext cx="1380506" cy="338554"/>
          </a:xfrm>
          <a:prstGeom prst="rect">
            <a:avLst/>
          </a:prstGeom>
          <a:noFill/>
        </p:spPr>
        <p:txBody>
          <a:bodyPr wrap="none" rtlCol="0">
            <a:spAutoFit/>
          </a:bodyPr>
          <a:lstStyle/>
          <a:p>
            <a:pPr algn="r"/>
            <a:r>
              <a:rPr lang="en-US" sz="1600" dirty="0">
                <a:solidFill>
                  <a:schemeClr val="bg1">
                    <a:lumMod val="95000"/>
                  </a:schemeClr>
                </a:solidFill>
              </a:rPr>
              <a:t>Input [0.0-2.0]</a:t>
            </a:r>
          </a:p>
        </p:txBody>
      </p:sp>
      <p:sp>
        <p:nvSpPr>
          <p:cNvPr id="10" name="TextBox 9"/>
          <p:cNvSpPr txBox="1"/>
          <p:nvPr/>
        </p:nvSpPr>
        <p:spPr>
          <a:xfrm>
            <a:off x="380128" y="4221539"/>
            <a:ext cx="1839196" cy="338554"/>
          </a:xfrm>
          <a:prstGeom prst="rect">
            <a:avLst/>
          </a:prstGeom>
          <a:noFill/>
        </p:spPr>
        <p:txBody>
          <a:bodyPr wrap="square" rtlCol="0">
            <a:spAutoFit/>
          </a:bodyPr>
          <a:lstStyle/>
          <a:p>
            <a:pPr algn="r"/>
            <a:r>
              <a:rPr lang="en-US" sz="1600" dirty="0">
                <a:solidFill>
                  <a:schemeClr val="bg1">
                    <a:lumMod val="95000"/>
                  </a:schemeClr>
                </a:solidFill>
              </a:rPr>
              <a:t>Output [0.0-1.0]</a:t>
            </a:r>
          </a:p>
        </p:txBody>
      </p:sp>
      <p:sp>
        <p:nvSpPr>
          <p:cNvPr id="5" name="TextBox 4"/>
          <p:cNvSpPr txBox="1"/>
          <p:nvPr/>
        </p:nvSpPr>
        <p:spPr>
          <a:xfrm>
            <a:off x="4663441" y="915858"/>
            <a:ext cx="1338828" cy="369332"/>
          </a:xfrm>
          <a:prstGeom prst="rect">
            <a:avLst/>
          </a:prstGeom>
          <a:noFill/>
        </p:spPr>
        <p:txBody>
          <a:bodyPr wrap="none" rtlCol="0">
            <a:spAutoFit/>
          </a:bodyPr>
          <a:lstStyle/>
          <a:p>
            <a:r>
              <a:rPr lang="en-US" dirty="0">
                <a:solidFill>
                  <a:schemeClr val="bg1">
                    <a:lumMod val="95000"/>
                  </a:schemeClr>
                </a:solidFill>
              </a:rPr>
              <a:t>[Hable2010]</a:t>
            </a:r>
          </a:p>
        </p:txBody>
      </p:sp>
    </p:spTree>
    <p:extLst>
      <p:ext uri="{BB962C8B-B14F-4D97-AF65-F5344CB8AC3E}">
        <p14:creationId xmlns:p14="http://schemas.microsoft.com/office/powerpoint/2010/main" val="64948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0" y="3179"/>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388100" y="3471544"/>
            <a:ext cx="2546350" cy="9124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p:cNvSpPr txBox="1">
            <a:spLocks/>
          </p:cNvSpPr>
          <p:nvPr/>
        </p:nvSpPr>
        <p:spPr>
          <a:xfrm>
            <a:off x="6350000" y="3425428"/>
            <a:ext cx="2870200" cy="11084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dirty="0"/>
              <a:t>Input:	[0.0-</a:t>
            </a:r>
            <a:r>
              <a:rPr lang="en-US" sz="2000" dirty="0">
                <a:solidFill>
                  <a:srgbClr val="FFFF00"/>
                </a:solidFill>
              </a:rPr>
              <a:t>2.0</a:t>
            </a:r>
            <a:r>
              <a:rPr lang="en-US" sz="2000" dirty="0"/>
              <a:t>] </a:t>
            </a:r>
            <a:r>
              <a:rPr lang="en-US" sz="2000" dirty="0" err="1"/>
              <a:t>sRGB</a:t>
            </a:r>
            <a:endParaRPr lang="en-US" sz="2000" dirty="0"/>
          </a:p>
          <a:p>
            <a:pPr marL="0" indent="0">
              <a:spcBef>
                <a:spcPts val="0"/>
              </a:spcBef>
              <a:buFont typeface="Arial" panose="020B0604020202020204" pitchFamily="34" charset="0"/>
              <a:buNone/>
            </a:pPr>
            <a:r>
              <a:rPr lang="en-US" sz="2000" dirty="0"/>
              <a:t>Output:	[0.0-1.0] </a:t>
            </a:r>
            <a:r>
              <a:rPr lang="en-US" sz="2000" dirty="0" err="1"/>
              <a:t>sRGB</a:t>
            </a:r>
            <a:endParaRPr lang="en-US" sz="2000" dirty="0"/>
          </a:p>
          <a:p>
            <a:pPr marL="0" indent="0">
              <a:spcBef>
                <a:spcPts val="0"/>
              </a:spcBef>
              <a:buFont typeface="Arial" panose="020B0604020202020204" pitchFamily="34" charset="0"/>
              <a:buNone/>
            </a:pPr>
            <a:r>
              <a:rPr lang="en-US" sz="2000" dirty="0"/>
              <a:t>Size:	32x32x32</a:t>
            </a:r>
          </a:p>
        </p:txBody>
      </p:sp>
      <p:sp>
        <p:nvSpPr>
          <p:cNvPr id="9" name="Title 1"/>
          <p:cNvSpPr txBox="1">
            <a:spLocks/>
          </p:cNvSpPr>
          <p:nvPr/>
        </p:nvSpPr>
        <p:spPr>
          <a:xfrm>
            <a:off x="76200" y="4095750"/>
            <a:ext cx="8991600" cy="1143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HDR Color LUT</a:t>
            </a:r>
          </a:p>
          <a:p>
            <a:pPr algn="l"/>
            <a:r>
              <a:rPr lang="en-US" sz="3600" dirty="0">
                <a:solidFill>
                  <a:schemeClr val="bg1"/>
                </a:solidFill>
              </a:rPr>
              <a:t>+ </a:t>
            </a:r>
            <a:r>
              <a:rPr lang="en-US" sz="3600" dirty="0" err="1">
                <a:solidFill>
                  <a:schemeClr val="bg1"/>
                </a:solidFill>
              </a:rPr>
              <a:t>Tonemap</a:t>
            </a:r>
            <a:r>
              <a:rPr lang="en-US" sz="3600" dirty="0">
                <a:solidFill>
                  <a:schemeClr val="bg1"/>
                </a:solidFill>
              </a:rPr>
              <a:t> LUT</a:t>
            </a:r>
          </a:p>
          <a:p>
            <a:pPr algn="l"/>
            <a:r>
              <a:rPr lang="en-US" sz="3600" dirty="0">
                <a:solidFill>
                  <a:schemeClr val="bg1"/>
                </a:solidFill>
              </a:rPr>
              <a:t>Combined!</a:t>
            </a: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76787" y="4477144"/>
            <a:ext cx="4214812" cy="20876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76786" y="4758449"/>
            <a:ext cx="4214813" cy="20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52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dirty="0" lang="en-US"/>
          </a:p>
        </p:txBody>
      </p:sp>
      <p:pic>
        <p:nvPicPr>
          <p:cNvPr id="4101" name="Picture 5"/>
          <p:cNvPicPr>
            <a:picLocks noChangeArrowheads="1" noChangeAspect="1"/>
          </p:cNvPicPr>
          <p:nvPr/>
        </p:nvPicPr>
        <p:blipFill rotWithShape="1">
          <a:blip cstate="print" r:embed="rId3">
            <a:extLst>
              <a:ext uri="{28A0092B-C50C-407E-A947-70E740481C1C}">
                <a14:useLocalDpi xmlns:a14="http://schemas.microsoft.com/office/drawing/2010/main"/>
              </a:ext>
            </a:extLst>
          </a:blip>
          <a:srcRect r="39"/>
          <a:stretch/>
        </p:blipFill>
        <p:spPr bwMode="auto">
          <a:xfrm>
            <a:off x="76200" y="0"/>
            <a:ext cx="6019800" cy="5148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rrowheads="1" noChangeAspect="1"/>
          </p:cNvPicPr>
          <p:nvPr/>
        </p:nvPicPr>
        <p:blipFill>
          <a:blip r:embed="rId4">
            <a:extLst>
              <a:ext uri="{28A0092B-C50C-407E-A947-70E740481C1C}">
                <a14:useLocalDpi xmlns:a14="http://schemas.microsoft.com/office/drawing/2010/main" val="0"/>
              </a:ext>
            </a:extLst>
          </a:blip>
          <a:stretch>
            <a:fillRect/>
          </a:stretch>
        </p:blipFill>
        <p:spPr bwMode="auto">
          <a:xfrm>
            <a:off x="6172200" y="103909"/>
            <a:ext cx="137160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rrowheads="1" noChangeAspect="1"/>
          </p:cNvPicPr>
          <p:nvPr/>
        </p:nvPicPr>
        <p:blipFill>
          <a:blip r:embed="rId5">
            <a:extLst>
              <a:ext uri="{28A0092B-C50C-407E-A947-70E740481C1C}">
                <a14:useLocalDpi xmlns:a14="http://schemas.microsoft.com/office/drawing/2010/main" val="0"/>
              </a:ext>
            </a:extLst>
          </a:blip>
          <a:stretch>
            <a:fillRect/>
          </a:stretch>
        </p:blipFill>
        <p:spPr bwMode="auto">
          <a:xfrm>
            <a:off x="7403364" y="2800350"/>
            <a:ext cx="1664436" cy="2202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21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291" y="138920"/>
            <a:ext cx="5665307" cy="4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72908" y="1352550"/>
            <a:ext cx="5763608" cy="324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Live-Update</a:t>
            </a:r>
          </a:p>
        </p:txBody>
      </p:sp>
    </p:spTree>
    <p:extLst>
      <p:ext uri="{BB962C8B-B14F-4D97-AF65-F5344CB8AC3E}">
        <p14:creationId xmlns:p14="http://schemas.microsoft.com/office/powerpoint/2010/main" val="316111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err="1">
                <a:solidFill>
                  <a:schemeClr val="bg1"/>
                </a:solidFill>
              </a:rPr>
              <a:t>Mip</a:t>
            </a:r>
            <a:r>
              <a:rPr lang="en-US" dirty="0">
                <a:solidFill>
                  <a:schemeClr val="bg1"/>
                </a:solidFill>
              </a:rPr>
              <a:t> Fog</a:t>
            </a:r>
          </a:p>
        </p:txBody>
      </p:sp>
    </p:spTree>
    <p:extLst>
      <p:ext uri="{BB962C8B-B14F-4D97-AF65-F5344CB8AC3E}">
        <p14:creationId xmlns:p14="http://schemas.microsoft.com/office/powerpoint/2010/main" val="3207792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 y="-662"/>
            <a:ext cx="9145175"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err="1">
                <a:solidFill>
                  <a:schemeClr val="bg1"/>
                </a:solidFill>
              </a:rPr>
              <a:t>Mip</a:t>
            </a:r>
            <a:r>
              <a:rPr lang="en-US" sz="3600" dirty="0">
                <a:solidFill>
                  <a:schemeClr val="bg1"/>
                </a:solidFill>
              </a:rPr>
              <a:t> Fog On</a:t>
            </a:r>
          </a:p>
        </p:txBody>
      </p:sp>
    </p:spTree>
    <p:extLst>
      <p:ext uri="{BB962C8B-B14F-4D97-AF65-F5344CB8AC3E}">
        <p14:creationId xmlns:p14="http://schemas.microsoft.com/office/powerpoint/2010/main" val="145791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62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 y="-662"/>
            <a:ext cx="9145175"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Constant Fog Color</a:t>
            </a:r>
          </a:p>
        </p:txBody>
      </p:sp>
    </p:spTree>
    <p:extLst>
      <p:ext uri="{BB962C8B-B14F-4D97-AF65-F5344CB8AC3E}">
        <p14:creationId xmlns:p14="http://schemas.microsoft.com/office/powerpoint/2010/main" val="1424945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1" y="255270"/>
            <a:ext cx="4267198"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0" y="255270"/>
            <a:ext cx="42672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Fog Texture</a:t>
            </a:r>
          </a:p>
        </p:txBody>
      </p:sp>
    </p:spTree>
    <p:extLst>
      <p:ext uri="{BB962C8B-B14F-4D97-AF65-F5344CB8AC3E}">
        <p14:creationId xmlns:p14="http://schemas.microsoft.com/office/powerpoint/2010/main" val="3030765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Fog Texture, No </a:t>
            </a:r>
            <a:r>
              <a:rPr lang="en-US" sz="3600" dirty="0" err="1">
                <a:solidFill>
                  <a:schemeClr val="bg1"/>
                </a:solidFill>
              </a:rPr>
              <a:t>Mips</a:t>
            </a:r>
            <a:endParaRPr lang="en-US" sz="3600" dirty="0">
              <a:solidFill>
                <a:schemeClr val="bg1"/>
              </a:solidFill>
            </a:endParaRPr>
          </a:p>
        </p:txBody>
      </p:sp>
    </p:spTree>
    <p:extLst>
      <p:ext uri="{BB962C8B-B14F-4D97-AF65-F5344CB8AC3E}">
        <p14:creationId xmlns:p14="http://schemas.microsoft.com/office/powerpoint/2010/main" val="98457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Fog Texture With </a:t>
            </a:r>
            <a:r>
              <a:rPr lang="en-US" sz="3600" dirty="0" err="1">
                <a:solidFill>
                  <a:schemeClr val="bg1"/>
                </a:solidFill>
              </a:rPr>
              <a:t>Mips</a:t>
            </a:r>
            <a:endParaRPr lang="en-US" sz="3600" dirty="0">
              <a:solidFill>
                <a:schemeClr val="bg1"/>
              </a:solidFill>
            </a:endParaRPr>
          </a:p>
        </p:txBody>
      </p:sp>
    </p:spTree>
    <p:extLst>
      <p:ext uri="{BB962C8B-B14F-4D97-AF65-F5344CB8AC3E}">
        <p14:creationId xmlns:p14="http://schemas.microsoft.com/office/powerpoint/2010/main" val="388731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1" y="255270"/>
            <a:ext cx="4267198"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0" y="255270"/>
            <a:ext cx="42672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24980" y="2343150"/>
            <a:ext cx="2166620" cy="2166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Mip</a:t>
            </a:r>
            <a:r>
              <a:rPr lang="en-US" sz="3600" dirty="0">
                <a:solidFill>
                  <a:schemeClr val="bg1"/>
                </a:solidFill>
              </a:rPr>
              <a:t> Fog Texture</a:t>
            </a:r>
          </a:p>
        </p:txBody>
      </p:sp>
    </p:spTree>
    <p:extLst>
      <p:ext uri="{BB962C8B-B14F-4D97-AF65-F5344CB8AC3E}">
        <p14:creationId xmlns:p14="http://schemas.microsoft.com/office/powerpoint/2010/main" val="102178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 y="-662"/>
            <a:ext cx="9145175"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Final Fog Color</a:t>
            </a:r>
          </a:p>
        </p:txBody>
      </p:sp>
    </p:spTree>
    <p:extLst>
      <p:ext uri="{BB962C8B-B14F-4D97-AF65-F5344CB8AC3E}">
        <p14:creationId xmlns:p14="http://schemas.microsoft.com/office/powerpoint/2010/main" val="2820710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00150"/>
            <a:ext cx="81534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1400" dirty="0" err="1">
                <a:solidFill>
                  <a:srgbClr val="000080"/>
                </a:solidFill>
                <a:highlight>
                  <a:srgbClr val="FFFFFF"/>
                </a:highlight>
                <a:latin typeface="Consolas"/>
              </a:rPr>
              <a:t>mipLevel</a:t>
            </a:r>
            <a:r>
              <a:rPr lang="en-US" sz="1400" dirty="0">
                <a:solidFill>
                  <a:srgbClr val="000000"/>
                </a:solidFill>
                <a:highlight>
                  <a:srgbClr val="FFFFFF"/>
                </a:highlight>
                <a:latin typeface="Consolas"/>
              </a:rPr>
              <a:t> = (1.0-</a:t>
            </a:r>
            <a:r>
              <a:rPr lang="en-US" sz="1400" i="1" dirty="0">
                <a:solidFill>
                  <a:srgbClr val="880000"/>
                </a:solidFill>
                <a:highlight>
                  <a:srgbClr val="FFFFFF"/>
                </a:highlight>
                <a:latin typeface="Consolas"/>
              </a:rPr>
              <a:t>saturate</a:t>
            </a:r>
            <a:r>
              <a:rPr lang="en-US" sz="1400" dirty="0">
                <a:solidFill>
                  <a:srgbClr val="000000"/>
                </a:solidFill>
                <a:highlight>
                  <a:srgbClr val="FFFFFF"/>
                </a:highlight>
                <a:latin typeface="Consolas"/>
              </a:rPr>
              <a:t>((</a:t>
            </a:r>
            <a:r>
              <a:rPr lang="en-US" sz="1400" dirty="0">
                <a:solidFill>
                  <a:srgbClr val="000080"/>
                </a:solidFill>
                <a:highlight>
                  <a:srgbClr val="FFFFFF"/>
                </a:highlight>
                <a:latin typeface="Consolas"/>
              </a:rPr>
              <a:t>depth</a:t>
            </a:r>
            <a:r>
              <a:rPr lang="en-US" sz="1400" dirty="0">
                <a:solidFill>
                  <a:srgbClr val="000000"/>
                </a:solidFill>
                <a:highlight>
                  <a:srgbClr val="FFFFFF"/>
                </a:highlight>
                <a:latin typeface="Consolas"/>
              </a:rPr>
              <a:t>-</a:t>
            </a:r>
            <a:r>
              <a:rPr lang="en-US" sz="1400" dirty="0" err="1">
                <a:solidFill>
                  <a:srgbClr val="000080"/>
                </a:solidFill>
                <a:highlight>
                  <a:srgbClr val="FFFFFF"/>
                </a:highlight>
                <a:latin typeface="Consolas"/>
              </a:rPr>
              <a:t>nearParam</a:t>
            </a:r>
            <a:r>
              <a:rPr lang="en-US" sz="1400" dirty="0">
                <a:solidFill>
                  <a:srgbClr val="000000"/>
                </a:solidFill>
                <a:highlight>
                  <a:srgbClr val="FFFFFF"/>
                </a:highlight>
                <a:latin typeface="Consolas"/>
              </a:rPr>
              <a:t>)/(</a:t>
            </a:r>
            <a:r>
              <a:rPr lang="en-US" sz="1400" dirty="0" err="1">
                <a:solidFill>
                  <a:srgbClr val="000080"/>
                </a:solidFill>
                <a:highlight>
                  <a:srgbClr val="FFFFFF"/>
                </a:highlight>
                <a:latin typeface="Consolas"/>
              </a:rPr>
              <a:t>farParam</a:t>
            </a:r>
            <a:r>
              <a:rPr lang="en-US" sz="1400" dirty="0" err="1">
                <a:solidFill>
                  <a:srgbClr val="000000"/>
                </a:solidFill>
                <a:highlight>
                  <a:srgbClr val="FFFFFF"/>
                </a:highlight>
                <a:latin typeface="Consolas"/>
              </a:rPr>
              <a:t>-</a:t>
            </a:r>
            <a:r>
              <a:rPr lang="en-US" sz="1400" dirty="0" err="1">
                <a:solidFill>
                  <a:srgbClr val="000080"/>
                </a:solidFill>
                <a:highlight>
                  <a:srgbClr val="FFFFFF"/>
                </a:highlight>
                <a:latin typeface="Consolas"/>
              </a:rPr>
              <a:t>nearParam</a:t>
            </a:r>
            <a:r>
              <a:rPr lang="en-US" sz="1400" dirty="0">
                <a:solidFill>
                  <a:srgbClr val="000000"/>
                </a:solidFill>
                <a:highlight>
                  <a:srgbClr val="FFFFFF"/>
                </a:highlight>
                <a:latin typeface="Consolas"/>
              </a:rPr>
              <a:t>))) * </a:t>
            </a:r>
            <a:r>
              <a:rPr lang="en-US" sz="1400" dirty="0" err="1">
                <a:solidFill>
                  <a:srgbClr val="000080"/>
                </a:solidFill>
                <a:highlight>
                  <a:srgbClr val="FFFFFF"/>
                </a:highlight>
                <a:latin typeface="Consolas"/>
              </a:rPr>
              <a:t>numMipLevels</a:t>
            </a:r>
            <a:r>
              <a:rPr lang="en-US" sz="1400" dirty="0">
                <a:solidFill>
                  <a:srgbClr val="000000"/>
                </a:solidFill>
                <a:highlight>
                  <a:srgbClr val="FFFFFF"/>
                </a:highlight>
                <a:latin typeface="Consolas"/>
              </a:rPr>
              <a:t>;</a:t>
            </a:r>
          </a:p>
          <a:p>
            <a:pPr marL="0" indent="0">
              <a:buNone/>
            </a:pPr>
            <a:r>
              <a:rPr lang="en-US" sz="1400" dirty="0" err="1">
                <a:solidFill>
                  <a:srgbClr val="000080"/>
                </a:solidFill>
                <a:highlight>
                  <a:srgbClr val="FFFFFF"/>
                </a:highlight>
                <a:latin typeface="Consolas"/>
              </a:rPr>
              <a:t>fogColor</a:t>
            </a:r>
            <a:r>
              <a:rPr lang="en-US" sz="1400" dirty="0">
                <a:solidFill>
                  <a:srgbClr val="000000"/>
                </a:solidFill>
                <a:highlight>
                  <a:srgbClr val="FFFFFF"/>
                </a:highlight>
                <a:latin typeface="Consolas"/>
              </a:rPr>
              <a:t> = </a:t>
            </a:r>
            <a:r>
              <a:rPr lang="en-US" sz="1400" i="1" dirty="0" err="1">
                <a:solidFill>
                  <a:srgbClr val="880000"/>
                </a:solidFill>
                <a:highlight>
                  <a:srgbClr val="FFFFFF"/>
                </a:highlight>
                <a:latin typeface="Consolas"/>
              </a:rPr>
              <a:t>SampleFogTexture</a:t>
            </a:r>
            <a:r>
              <a:rPr lang="en-US" sz="1400" dirty="0">
                <a:solidFill>
                  <a:srgbClr val="000000"/>
                </a:solidFill>
                <a:highlight>
                  <a:srgbClr val="FFFFFF"/>
                </a:highlight>
                <a:latin typeface="Consolas"/>
              </a:rPr>
              <a:t>(</a:t>
            </a:r>
            <a:r>
              <a:rPr lang="en-US" sz="1400" dirty="0" err="1">
                <a:solidFill>
                  <a:srgbClr val="000080"/>
                </a:solidFill>
                <a:highlight>
                  <a:srgbClr val="FFFFFF"/>
                </a:highlight>
                <a:latin typeface="Consolas"/>
              </a:rPr>
              <a:t>cameraVec</a:t>
            </a:r>
            <a:r>
              <a:rPr lang="en-US" sz="1400" dirty="0">
                <a:solidFill>
                  <a:srgbClr val="000000"/>
                </a:solidFill>
                <a:highlight>
                  <a:srgbClr val="FFFFFF"/>
                </a:highlight>
                <a:latin typeface="Consolas"/>
              </a:rPr>
              <a:t>, </a:t>
            </a:r>
            <a:r>
              <a:rPr lang="en-US" sz="1400" dirty="0" err="1">
                <a:solidFill>
                  <a:srgbClr val="000080"/>
                </a:solidFill>
                <a:highlight>
                  <a:srgbClr val="FFFFFF"/>
                </a:highlight>
                <a:latin typeface="Consolas"/>
              </a:rPr>
              <a:t>mipLevel</a:t>
            </a:r>
            <a:r>
              <a:rPr lang="en-US" sz="1400" dirty="0">
                <a:solidFill>
                  <a:srgbClr val="000000"/>
                </a:solidFill>
                <a:highlight>
                  <a:srgbClr val="FFFFFF"/>
                </a:highlight>
                <a:latin typeface="Consolas"/>
              </a:rPr>
              <a:t>);</a:t>
            </a:r>
          </a:p>
        </p:txBody>
      </p:sp>
    </p:spTree>
    <p:extLst>
      <p:ext uri="{BB962C8B-B14F-4D97-AF65-F5344CB8AC3E}">
        <p14:creationId xmlns:p14="http://schemas.microsoft.com/office/powerpoint/2010/main" val="3610084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1153" y="309260"/>
            <a:ext cx="5287473" cy="4524315"/>
          </a:xfrm>
          <a:prstGeom prst="rect">
            <a:avLst/>
          </a:prstGeom>
          <a:noFill/>
        </p:spPr>
        <p:txBody>
          <a:bodyPr wrap="none" rtlCol="0">
            <a:spAutoFit/>
          </a:bodyPr>
          <a:lstStyle/>
          <a:p>
            <a:r>
              <a:rPr lang="en-US" sz="3600" dirty="0">
                <a:solidFill>
                  <a:schemeClr val="bg1"/>
                </a:solidFill>
              </a:rPr>
              <a:t>Also:</a:t>
            </a:r>
          </a:p>
          <a:p>
            <a:pPr marL="571500" indent="-571500">
              <a:buFont typeface="Arial" panose="020B0604020202020204" pitchFamily="34" charset="0"/>
              <a:buChar char="•"/>
            </a:pPr>
            <a:r>
              <a:rPr lang="en-US" sz="3600" dirty="0">
                <a:solidFill>
                  <a:schemeClr val="bg1"/>
                </a:solidFill>
              </a:rPr>
              <a:t>Sun </a:t>
            </a:r>
            <a:r>
              <a:rPr lang="en-US" sz="3600" dirty="0" err="1">
                <a:solidFill>
                  <a:schemeClr val="bg1"/>
                </a:solidFill>
              </a:rPr>
              <a:t>Volumetrics</a:t>
            </a: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Runtime </a:t>
            </a:r>
            <a:r>
              <a:rPr lang="en-US" sz="3600" dirty="0" err="1">
                <a:solidFill>
                  <a:schemeClr val="bg1"/>
                </a:solidFill>
              </a:rPr>
              <a:t>Volumetrics</a:t>
            </a: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Horizon Blend Fog</a:t>
            </a:r>
          </a:p>
          <a:p>
            <a:pPr marL="571500" indent="-571500">
              <a:buFont typeface="Arial" panose="020B0604020202020204" pitchFamily="34" charset="0"/>
              <a:buChar char="•"/>
            </a:pPr>
            <a:r>
              <a:rPr lang="en-US" sz="3600" dirty="0">
                <a:solidFill>
                  <a:schemeClr val="bg1"/>
                </a:solidFill>
              </a:rPr>
              <a:t>Distance Contrast</a:t>
            </a:r>
          </a:p>
          <a:p>
            <a:pPr marL="571500" indent="-571500">
              <a:buFont typeface="Arial" panose="020B0604020202020204" pitchFamily="34" charset="0"/>
              <a:buChar char="•"/>
            </a:pPr>
            <a:r>
              <a:rPr lang="en-US" sz="3600" dirty="0">
                <a:solidFill>
                  <a:schemeClr val="bg1"/>
                </a:solidFill>
              </a:rPr>
              <a:t>Near Fog Color Override</a:t>
            </a:r>
          </a:p>
          <a:p>
            <a:pPr marL="571500" indent="-571500">
              <a:buFont typeface="Arial" panose="020B0604020202020204" pitchFamily="34" charset="0"/>
              <a:buChar char="•"/>
            </a:pPr>
            <a:r>
              <a:rPr lang="en-US" sz="3600" dirty="0">
                <a:solidFill>
                  <a:schemeClr val="bg1"/>
                </a:solidFill>
              </a:rPr>
              <a:t>Particles</a:t>
            </a:r>
          </a:p>
          <a:p>
            <a:pPr marL="571500" indent="-571500">
              <a:buFont typeface="Arial" panose="020B0604020202020204" pitchFamily="34" charset="0"/>
              <a:buChar char="•"/>
            </a:pPr>
            <a:endParaRPr lang="en-US" sz="3600" dirty="0">
              <a:solidFill>
                <a:schemeClr val="bg1"/>
              </a:solidFill>
            </a:endParaRPr>
          </a:p>
        </p:txBody>
      </p:sp>
    </p:spTree>
    <p:extLst>
      <p:ext uri="{BB962C8B-B14F-4D97-AF65-F5344CB8AC3E}">
        <p14:creationId xmlns:p14="http://schemas.microsoft.com/office/powerpoint/2010/main" val="360976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Micro-Shadow BRDF Term</a:t>
            </a:r>
          </a:p>
        </p:txBody>
      </p:sp>
    </p:spTree>
    <p:extLst>
      <p:ext uri="{BB962C8B-B14F-4D97-AF65-F5344CB8AC3E}">
        <p14:creationId xmlns:p14="http://schemas.microsoft.com/office/powerpoint/2010/main" val="2750135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 y="-19050"/>
            <a:ext cx="4338871"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5800" y="85724"/>
            <a:ext cx="3428999" cy="3441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62600" y="1352550"/>
            <a:ext cx="3441529" cy="3441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3581400" y="1962150"/>
            <a:ext cx="1828800" cy="9144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Geometry-&gt;Normal + AO</a:t>
            </a:r>
          </a:p>
        </p:txBody>
      </p:sp>
    </p:spTree>
    <p:extLst>
      <p:ext uri="{BB962C8B-B14F-4D97-AF65-F5344CB8AC3E}">
        <p14:creationId xmlns:p14="http://schemas.microsoft.com/office/powerpoint/2010/main" val="122596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nodeType="withEffect">
                                  <p:stCondLst>
                                    <p:cond delay="0"/>
                                  </p:stCondLst>
                                  <p:childTnLst>
                                    <p:set>
                                      <p:cBhvr>
                                        <p:cTn id="9" dur="1" fill="hold">
                                          <p:stCondLst>
                                            <p:cond delay="0"/>
                                          </p:stCondLst>
                                        </p:cTn>
                                        <p:tgtEl>
                                          <p:spTgt spid="1034"/>
                                        </p:tgtEl>
                                        <p:attrNameLst>
                                          <p:attrName>style.visibility</p:attrName>
                                        </p:attrNameLst>
                                      </p:cBhvr>
                                      <p:to>
                                        <p:strVal val="visible"/>
                                      </p:to>
                                    </p:set>
                                    <p:animEffect transition="in" filter="fade">
                                      <p:cBhvr>
                                        <p:cTn id="10" dur="500"/>
                                        <p:tgtEl>
                                          <p:spTgt spid="10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76200" y="4381500"/>
            <a:ext cx="8991600" cy="857250"/>
          </a:xfrm>
        </p:spPr>
        <p:txBody>
          <a:bodyPr>
            <a:normAutofit/>
          </a:bodyPr>
          <a:lstStyle/>
          <a:p>
            <a:pPr algn="l"/>
            <a:r>
              <a:rPr lang="en-US" sz="3600" dirty="0">
                <a:solidFill>
                  <a:schemeClr val="bg1"/>
                </a:solidFill>
              </a:rPr>
              <a:t>Introduction…</a:t>
            </a:r>
          </a:p>
        </p:txBody>
      </p:sp>
    </p:spTree>
    <p:extLst>
      <p:ext uri="{BB962C8B-B14F-4D97-AF65-F5344CB8AC3E}">
        <p14:creationId xmlns:p14="http://schemas.microsoft.com/office/powerpoint/2010/main" val="1425750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810" y="486568"/>
            <a:ext cx="4144252" cy="3998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1" y="800100"/>
            <a:ext cx="3756959"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4114800" y="2190750"/>
            <a:ext cx="1295400" cy="9144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76200" y="4381500"/>
            <a:ext cx="8991600" cy="857250"/>
          </a:xfrm>
        </p:spPr>
        <p:txBody>
          <a:bodyPr>
            <a:normAutofit/>
          </a:bodyPr>
          <a:lstStyle/>
          <a:p>
            <a:pPr algn="r"/>
            <a:r>
              <a:rPr lang="en-US" sz="3600" dirty="0">
                <a:solidFill>
                  <a:schemeClr val="bg1"/>
                </a:solidFill>
              </a:rPr>
              <a:t>Geometry-&gt;Roughness</a:t>
            </a:r>
          </a:p>
        </p:txBody>
      </p:sp>
    </p:spTree>
    <p:extLst>
      <p:ext uri="{BB962C8B-B14F-4D97-AF65-F5344CB8AC3E}">
        <p14:creationId xmlns:p14="http://schemas.microsoft.com/office/powerpoint/2010/main" val="395720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Lost?</a:t>
            </a:r>
          </a:p>
        </p:txBody>
      </p:sp>
      <p:sp>
        <p:nvSpPr>
          <p:cNvPr id="3" name="Content Placeholder 2"/>
          <p:cNvSpPr>
            <a:spLocks noGrp="1"/>
          </p:cNvSpPr>
          <p:nvPr>
            <p:ph idx="1"/>
          </p:nvPr>
        </p:nvSpPr>
        <p:spPr>
          <a:xfrm>
            <a:off x="685800" y="1123950"/>
            <a:ext cx="8229600" cy="3394472"/>
          </a:xfrm>
        </p:spPr>
        <p:txBody>
          <a:bodyPr>
            <a:normAutofit lnSpcReduction="10000"/>
          </a:bodyPr>
          <a:lstStyle/>
          <a:p>
            <a:pPr marL="0" indent="0">
              <a:buNone/>
            </a:pPr>
            <a:r>
              <a:rPr lang="en-US" sz="2800" dirty="0">
                <a:solidFill>
                  <a:schemeClr val="bg1"/>
                </a:solidFill>
              </a:rPr>
              <a:t>Geometry-&gt;Texture</a:t>
            </a:r>
          </a:p>
          <a:p>
            <a:r>
              <a:rPr lang="en-US" sz="1900" dirty="0"/>
              <a:t>Parallax Occlusion [Tatarchuk2006]</a:t>
            </a:r>
          </a:p>
          <a:p>
            <a:r>
              <a:rPr lang="en-US" sz="1900" dirty="0"/>
              <a:t>Parallax Shadows [Tatarchuk2006]</a:t>
            </a:r>
          </a:p>
          <a:p>
            <a:r>
              <a:rPr lang="en-US" sz="1900" dirty="0"/>
              <a:t>Bounce Light</a:t>
            </a:r>
          </a:p>
          <a:p>
            <a:pPr marL="0" indent="0">
              <a:buNone/>
            </a:pPr>
            <a:r>
              <a:rPr lang="en-US" sz="2800" dirty="0">
                <a:solidFill>
                  <a:schemeClr val="bg1"/>
                </a:solidFill>
              </a:rPr>
              <a:t>Geometry-&gt;Texture-&gt;BRDF</a:t>
            </a:r>
          </a:p>
          <a:p>
            <a:r>
              <a:rPr lang="en-US" sz="1900" dirty="0"/>
              <a:t>… All of the above</a:t>
            </a:r>
          </a:p>
          <a:p>
            <a:r>
              <a:rPr lang="en-US" sz="1900" dirty="0"/>
              <a:t>Roughness [Toksvig2005]</a:t>
            </a:r>
          </a:p>
          <a:p>
            <a:r>
              <a:rPr lang="en-US" sz="1900" dirty="0"/>
              <a:t>Specular Anisotropy</a:t>
            </a:r>
          </a:p>
          <a:p>
            <a:r>
              <a:rPr lang="en-US" sz="1900" dirty="0"/>
              <a:t>Lots more subtle stuff</a:t>
            </a:r>
          </a:p>
          <a:p>
            <a:endParaRPr lang="en-US" dirty="0"/>
          </a:p>
          <a:p>
            <a:endParaRPr lang="en-US" dirty="0"/>
          </a:p>
        </p:txBody>
      </p:sp>
    </p:spTree>
    <p:extLst>
      <p:ext uri="{BB962C8B-B14F-4D97-AF65-F5344CB8AC3E}">
        <p14:creationId xmlns:p14="http://schemas.microsoft.com/office/powerpoint/2010/main" val="1105561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 y="-1"/>
            <a:ext cx="9143532" cy="5143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 Shadow On</a:t>
            </a:r>
          </a:p>
        </p:txBody>
      </p:sp>
    </p:spTree>
    <p:extLst>
      <p:ext uri="{BB962C8B-B14F-4D97-AF65-F5344CB8AC3E}">
        <p14:creationId xmlns:p14="http://schemas.microsoft.com/office/powerpoint/2010/main" val="588982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1"/>
            <a:ext cx="9143530" cy="5143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 Shadow Off</a:t>
            </a:r>
          </a:p>
        </p:txBody>
      </p:sp>
    </p:spTree>
    <p:extLst>
      <p:ext uri="{BB962C8B-B14F-4D97-AF65-F5344CB8AC3E}">
        <p14:creationId xmlns:p14="http://schemas.microsoft.com/office/powerpoint/2010/main" val="1698242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5" y="-1"/>
            <a:ext cx="9143530" cy="5143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 Shadow On</a:t>
            </a:r>
          </a:p>
        </p:txBody>
      </p:sp>
    </p:spTree>
    <p:extLst>
      <p:ext uri="{BB962C8B-B14F-4D97-AF65-F5344CB8AC3E}">
        <p14:creationId xmlns:p14="http://schemas.microsoft.com/office/powerpoint/2010/main" val="2540018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5" y="-1"/>
            <a:ext cx="9143530" cy="514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 Shadow Off</a:t>
            </a:r>
          </a:p>
        </p:txBody>
      </p:sp>
    </p:spTree>
    <p:extLst>
      <p:ext uri="{BB962C8B-B14F-4D97-AF65-F5344CB8AC3E}">
        <p14:creationId xmlns:p14="http://schemas.microsoft.com/office/powerpoint/2010/main" val="754705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31775" y="284690"/>
            <a:ext cx="8686799" cy="3997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228600" y="285749"/>
            <a:ext cx="8686799" cy="3997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228602" y="285750"/>
            <a:ext cx="8686797" cy="39971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228603" y="285749"/>
            <a:ext cx="8686797" cy="3997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228604" y="285749"/>
            <a:ext cx="8686795" cy="399711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(Cross-section view)</a:t>
            </a:r>
          </a:p>
        </p:txBody>
      </p:sp>
    </p:spTree>
    <p:extLst>
      <p:ext uri="{BB962C8B-B14F-4D97-AF65-F5344CB8AC3E}">
        <p14:creationId xmlns:p14="http://schemas.microsoft.com/office/powerpoint/2010/main" val="228346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00150"/>
            <a:ext cx="8153400" cy="25791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47675" y="1314450"/>
            <a:ext cx="8229600" cy="2464832"/>
          </a:xfrm>
        </p:spPr>
        <p:txBody>
          <a:bodyPr>
            <a:normAutofit/>
          </a:bodyPr>
          <a:lstStyle/>
          <a:p>
            <a:pPr marL="0" indent="0">
              <a:buNone/>
            </a:pPr>
            <a:r>
              <a:rPr lang="en-US" sz="1600" dirty="0">
                <a:solidFill>
                  <a:srgbClr val="0000FF"/>
                </a:solidFill>
                <a:highlight>
                  <a:srgbClr val="FFFFFF"/>
                </a:highlight>
                <a:latin typeface="Consolas"/>
              </a:rPr>
              <a:t>float</a:t>
            </a:r>
            <a:r>
              <a:rPr lang="en-US" sz="1600" dirty="0">
                <a:solidFill>
                  <a:srgbClr val="000000"/>
                </a:solidFill>
                <a:highlight>
                  <a:srgbClr val="FFFFFF"/>
                </a:highlight>
                <a:latin typeface="Consolas"/>
              </a:rPr>
              <a:t> </a:t>
            </a:r>
            <a:r>
              <a:rPr lang="en-US" sz="1600" dirty="0" err="1">
                <a:solidFill>
                  <a:srgbClr val="880000"/>
                </a:solidFill>
                <a:highlight>
                  <a:srgbClr val="FFFFFF"/>
                </a:highlight>
                <a:latin typeface="Consolas"/>
              </a:rPr>
              <a:t>ApplyMicroShadow</a:t>
            </a:r>
            <a:r>
              <a:rPr lang="en-US" sz="1600" dirty="0">
                <a:solidFill>
                  <a:srgbClr val="000000"/>
                </a:solidFill>
                <a:highlight>
                  <a:srgbClr val="FFFFFF"/>
                </a:highlight>
                <a:latin typeface="Consolas"/>
              </a:rPr>
              <a:t>(</a:t>
            </a:r>
            <a:r>
              <a:rPr lang="en-US" sz="1600" dirty="0">
                <a:solidFill>
                  <a:srgbClr val="0000FF"/>
                </a:solidFill>
                <a:highlight>
                  <a:srgbClr val="FFFFFF"/>
                </a:highlight>
                <a:latin typeface="Consolas"/>
              </a:rPr>
              <a:t>float</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ao</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float3</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N</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float3</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L</a:t>
            </a:r>
            <a:r>
              <a:rPr lang="en-US" sz="1600" dirty="0">
                <a:solidFill>
                  <a:srgbClr val="000000"/>
                </a:solidFill>
                <a:highlight>
                  <a:srgbClr val="FFFFFF"/>
                </a:highlight>
                <a:latin typeface="Consolas"/>
              </a:rPr>
              <a:t>, </a:t>
            </a:r>
            <a:r>
              <a:rPr lang="en-US" sz="1600" dirty="0">
                <a:solidFill>
                  <a:srgbClr val="0000FF"/>
                </a:solidFill>
                <a:highlight>
                  <a:srgbClr val="FFFFFF"/>
                </a:highlight>
                <a:latin typeface="Consolas"/>
              </a:rPr>
              <a:t>float</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shadow</a:t>
            </a:r>
            <a:r>
              <a:rPr lang="en-US" sz="1600" dirty="0">
                <a:solidFill>
                  <a:srgbClr val="000000"/>
                </a:solidFill>
                <a:highlight>
                  <a:srgbClr val="FFFFFF"/>
                </a:highlight>
                <a:latin typeface="Consolas"/>
              </a:rPr>
              <a:t>)</a:t>
            </a:r>
          </a:p>
          <a:p>
            <a:pPr marL="0" indent="0">
              <a:buNone/>
            </a:pPr>
            <a:r>
              <a:rPr lang="en-US" sz="1600" dirty="0">
                <a:solidFill>
                  <a:srgbClr val="000000"/>
                </a:solidFill>
                <a:highlight>
                  <a:srgbClr val="FFFFFF"/>
                </a:highlight>
                <a:latin typeface="Consolas"/>
              </a:rPr>
              <a:t>{</a:t>
            </a:r>
          </a:p>
          <a:p>
            <a:pPr marL="0" indent="0">
              <a:buNone/>
            </a:pPr>
            <a:r>
              <a:rPr lang="pt-BR" sz="1600" dirty="0">
                <a:solidFill>
                  <a:srgbClr val="0000FF"/>
                </a:solidFill>
                <a:highlight>
                  <a:srgbClr val="FFFFFF"/>
                </a:highlight>
                <a:latin typeface="Consolas"/>
              </a:rPr>
              <a:t>	float</a:t>
            </a:r>
            <a:r>
              <a:rPr lang="pt-BR" sz="1600" dirty="0">
                <a:solidFill>
                  <a:srgbClr val="000000"/>
                </a:solidFill>
                <a:highlight>
                  <a:srgbClr val="FFFFFF"/>
                </a:highlight>
                <a:latin typeface="Consolas"/>
              </a:rPr>
              <a:t> </a:t>
            </a:r>
            <a:r>
              <a:rPr lang="pt-BR" sz="1600" dirty="0">
                <a:solidFill>
                  <a:srgbClr val="000080"/>
                </a:solidFill>
                <a:highlight>
                  <a:srgbClr val="FFFFFF"/>
                </a:highlight>
                <a:latin typeface="Consolas"/>
              </a:rPr>
              <a:t>aperture</a:t>
            </a:r>
            <a:r>
              <a:rPr lang="pt-BR" sz="1600" dirty="0">
                <a:solidFill>
                  <a:srgbClr val="000000"/>
                </a:solidFill>
                <a:highlight>
                  <a:srgbClr val="FFFFFF"/>
                </a:highlight>
                <a:latin typeface="Consolas"/>
              </a:rPr>
              <a:t> = 2.0 * </a:t>
            </a:r>
            <a:r>
              <a:rPr lang="pt-BR" sz="1600" dirty="0">
                <a:solidFill>
                  <a:srgbClr val="000080"/>
                </a:solidFill>
                <a:highlight>
                  <a:srgbClr val="FFFFFF"/>
                </a:highlight>
                <a:latin typeface="Consolas"/>
              </a:rPr>
              <a:t>ao</a:t>
            </a:r>
            <a:r>
              <a:rPr lang="pt-BR" sz="1600" dirty="0">
                <a:solidFill>
                  <a:srgbClr val="000000"/>
                </a:solidFill>
                <a:highlight>
                  <a:srgbClr val="FFFFFF"/>
                </a:highlight>
                <a:latin typeface="Consolas"/>
              </a:rPr>
              <a:t> * </a:t>
            </a:r>
            <a:r>
              <a:rPr lang="pt-BR" sz="1600" dirty="0">
                <a:solidFill>
                  <a:srgbClr val="000080"/>
                </a:solidFill>
                <a:highlight>
                  <a:srgbClr val="FFFFFF"/>
                </a:highlight>
                <a:latin typeface="Consolas"/>
              </a:rPr>
              <a:t>ao</a:t>
            </a:r>
            <a:r>
              <a:rPr lang="pt-BR" sz="1600" dirty="0">
                <a:solidFill>
                  <a:srgbClr val="000000"/>
                </a:solidFill>
                <a:highlight>
                  <a:srgbClr val="FFFFFF"/>
                </a:highlight>
                <a:latin typeface="Consolas"/>
              </a:rPr>
              <a:t>;</a:t>
            </a:r>
          </a:p>
          <a:p>
            <a:pPr marL="0" indent="0">
              <a:buNone/>
            </a:pPr>
            <a:r>
              <a:rPr lang="en-US" sz="1600" dirty="0">
                <a:solidFill>
                  <a:srgbClr val="0000FF"/>
                </a:solidFill>
                <a:highlight>
                  <a:srgbClr val="FFFFFF"/>
                </a:highlight>
                <a:latin typeface="Consolas"/>
              </a:rPr>
              <a:t>	float</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microShadow</a:t>
            </a:r>
            <a:r>
              <a:rPr lang="en-US" sz="1600" dirty="0">
                <a:solidFill>
                  <a:srgbClr val="000000"/>
                </a:solidFill>
                <a:highlight>
                  <a:srgbClr val="FFFFFF"/>
                </a:highlight>
                <a:latin typeface="Consolas"/>
              </a:rPr>
              <a:t> = </a:t>
            </a:r>
            <a:r>
              <a:rPr lang="en-US" sz="1600" dirty="0">
                <a:solidFill>
                  <a:srgbClr val="880000"/>
                </a:solidFill>
                <a:highlight>
                  <a:srgbClr val="FFFFFF"/>
                </a:highlight>
                <a:latin typeface="Consolas"/>
              </a:rPr>
              <a:t>saturate</a:t>
            </a:r>
            <a:r>
              <a:rPr lang="en-US" sz="1600" dirty="0">
                <a:solidFill>
                  <a:srgbClr val="000000"/>
                </a:solidFill>
                <a:highlight>
                  <a:srgbClr val="FFFFFF"/>
                </a:highlight>
                <a:latin typeface="Consolas"/>
              </a:rPr>
              <a:t>(</a:t>
            </a:r>
            <a:r>
              <a:rPr lang="en-US" sz="1600" dirty="0">
                <a:solidFill>
                  <a:srgbClr val="880000"/>
                </a:solidFill>
                <a:highlight>
                  <a:srgbClr val="FFFFFF"/>
                </a:highlight>
                <a:latin typeface="Consolas"/>
              </a:rPr>
              <a:t>abs</a:t>
            </a:r>
            <a:r>
              <a:rPr lang="en-US" sz="1600" dirty="0">
                <a:solidFill>
                  <a:srgbClr val="000000"/>
                </a:solidFill>
                <a:highlight>
                  <a:srgbClr val="FFFFFF"/>
                </a:highlight>
                <a:latin typeface="Consolas"/>
              </a:rPr>
              <a:t>(</a:t>
            </a:r>
            <a:r>
              <a:rPr lang="en-US" sz="1600" dirty="0">
                <a:solidFill>
                  <a:srgbClr val="880000"/>
                </a:solidFill>
                <a:highlight>
                  <a:srgbClr val="FFFFFF"/>
                </a:highlight>
                <a:latin typeface="Consolas"/>
              </a:rPr>
              <a:t>dot</a:t>
            </a:r>
            <a:r>
              <a:rPr lang="en-US" sz="1600" dirty="0">
                <a:solidFill>
                  <a:srgbClr val="000000"/>
                </a:solidFill>
                <a:highlight>
                  <a:srgbClr val="FFFFFF"/>
                </a:highlight>
                <a:latin typeface="Consolas"/>
              </a:rPr>
              <a:t>(</a:t>
            </a:r>
            <a:r>
              <a:rPr lang="en-US" sz="1600" dirty="0">
                <a:solidFill>
                  <a:srgbClr val="000080"/>
                </a:solidFill>
                <a:highlight>
                  <a:srgbClr val="FFFFFF"/>
                </a:highlight>
                <a:latin typeface="Consolas"/>
              </a:rPr>
              <a:t>L</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N</a:t>
            </a:r>
            <a:r>
              <a:rPr lang="en-US" sz="1600" dirty="0">
                <a:solidFill>
                  <a:srgbClr val="000000"/>
                </a:solidFill>
                <a:highlight>
                  <a:srgbClr val="FFFFFF"/>
                </a:highlight>
                <a:latin typeface="Consolas"/>
              </a:rPr>
              <a:t>)) + </a:t>
            </a:r>
            <a:r>
              <a:rPr lang="en-US" sz="1600" dirty="0">
                <a:solidFill>
                  <a:srgbClr val="000080"/>
                </a:solidFill>
                <a:highlight>
                  <a:srgbClr val="FFFFFF"/>
                </a:highlight>
                <a:latin typeface="Consolas"/>
              </a:rPr>
              <a:t>aperture</a:t>
            </a:r>
            <a:r>
              <a:rPr lang="en-US" sz="1600" dirty="0">
                <a:solidFill>
                  <a:srgbClr val="000000"/>
                </a:solidFill>
                <a:highlight>
                  <a:srgbClr val="FFFFFF"/>
                </a:highlight>
                <a:latin typeface="Consolas"/>
              </a:rPr>
              <a:t> - 1.0);</a:t>
            </a:r>
          </a:p>
          <a:p>
            <a:pPr marL="0" indent="0">
              <a:buNone/>
            </a:pPr>
            <a:r>
              <a:rPr lang="en-US" sz="1600" dirty="0">
                <a:solidFill>
                  <a:srgbClr val="0000FF"/>
                </a:solidFill>
                <a:highlight>
                  <a:srgbClr val="FFFFFF"/>
                </a:highlight>
                <a:latin typeface="Consolas"/>
              </a:rPr>
              <a:t>	return</a:t>
            </a:r>
            <a:r>
              <a:rPr lang="en-US" sz="1600" dirty="0">
                <a:solidFill>
                  <a:srgbClr val="000000"/>
                </a:solidFill>
                <a:highlight>
                  <a:srgbClr val="FFFFFF"/>
                </a:highlight>
                <a:latin typeface="Consolas"/>
              </a:rPr>
              <a:t> </a:t>
            </a:r>
            <a:r>
              <a:rPr lang="en-US" sz="1600" dirty="0">
                <a:solidFill>
                  <a:srgbClr val="000080"/>
                </a:solidFill>
                <a:highlight>
                  <a:srgbClr val="FFFFFF"/>
                </a:highlight>
                <a:latin typeface="Consolas"/>
              </a:rPr>
              <a:t>shadow</a:t>
            </a:r>
            <a:r>
              <a:rPr lang="en-US" sz="1600" dirty="0">
                <a:solidFill>
                  <a:srgbClr val="000000"/>
                </a:solidFill>
                <a:highlight>
                  <a:srgbClr val="FFFFFF"/>
                </a:highlight>
                <a:latin typeface="Consolas"/>
              </a:rPr>
              <a:t> * </a:t>
            </a:r>
            <a:r>
              <a:rPr lang="en-US" sz="1600" dirty="0" err="1">
                <a:solidFill>
                  <a:srgbClr val="000080"/>
                </a:solidFill>
                <a:highlight>
                  <a:srgbClr val="FFFFFF"/>
                </a:highlight>
                <a:latin typeface="Consolas"/>
              </a:rPr>
              <a:t>microShadow</a:t>
            </a:r>
            <a:r>
              <a:rPr lang="en-US" sz="1600" dirty="0">
                <a:solidFill>
                  <a:srgbClr val="000000"/>
                </a:solidFill>
                <a:highlight>
                  <a:srgbClr val="FFFFFF"/>
                </a:highlight>
                <a:latin typeface="Consolas"/>
              </a:rPr>
              <a:t>;</a:t>
            </a:r>
          </a:p>
          <a:p>
            <a:pPr marL="0" indent="0">
              <a:buNone/>
            </a:pPr>
            <a:r>
              <a:rPr lang="en-US" sz="1600" dirty="0">
                <a:solidFill>
                  <a:srgbClr val="000000"/>
                </a:solidFill>
                <a:highlight>
                  <a:srgbClr val="FFFFFF"/>
                </a:highlight>
                <a:latin typeface="Consolas"/>
              </a:rPr>
              <a:t>}</a:t>
            </a:r>
          </a:p>
          <a:p>
            <a:pPr marL="0" indent="0">
              <a:buNone/>
            </a:pPr>
            <a:r>
              <a:rPr lang="en-US" sz="1600" dirty="0">
                <a:solidFill>
                  <a:schemeClr val="accent3">
                    <a:lumMod val="75000"/>
                  </a:schemeClr>
                </a:solidFill>
                <a:highlight>
                  <a:srgbClr val="FFFFFF"/>
                </a:highlight>
                <a:latin typeface="Consolas"/>
              </a:rPr>
              <a:t>// Ship it!</a:t>
            </a:r>
          </a:p>
          <a:p>
            <a:pPr marL="0" indent="0">
              <a:buNone/>
            </a:pPr>
            <a:endParaRPr lang="en-US" dirty="0"/>
          </a:p>
        </p:txBody>
      </p:sp>
      <p:sp>
        <p:nvSpPr>
          <p:cNvPr id="5" name="TextBox 4"/>
          <p:cNvSpPr txBox="1"/>
          <p:nvPr/>
        </p:nvSpPr>
        <p:spPr>
          <a:xfrm>
            <a:off x="7606799" y="3409950"/>
            <a:ext cx="1003801" cy="369332"/>
          </a:xfrm>
          <a:prstGeom prst="rect">
            <a:avLst/>
          </a:prstGeom>
          <a:noFill/>
        </p:spPr>
        <p:txBody>
          <a:bodyPr wrap="none" rtlCol="0">
            <a:spAutoFit/>
          </a:bodyPr>
          <a:lstStyle/>
          <a:p>
            <a:r>
              <a:rPr lang="en-US" dirty="0">
                <a:solidFill>
                  <a:schemeClr val="bg1"/>
                </a:solidFill>
              </a:rPr>
              <a:t>…Ship it!</a:t>
            </a:r>
          </a:p>
        </p:txBody>
      </p:sp>
    </p:spTree>
    <p:extLst>
      <p:ext uri="{BB962C8B-B14F-4D97-AF65-F5344CB8AC3E}">
        <p14:creationId xmlns:p14="http://schemas.microsoft.com/office/powerpoint/2010/main" val="786879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8800" y="19050"/>
            <a:ext cx="5392593" cy="453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Ambient Occlusion</a:t>
            </a:r>
          </a:p>
        </p:txBody>
      </p:sp>
    </p:spTree>
    <p:extLst>
      <p:ext uri="{BB962C8B-B14F-4D97-AF65-F5344CB8AC3E}">
        <p14:creationId xmlns:p14="http://schemas.microsoft.com/office/powerpoint/2010/main" val="867746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828800" y="19050"/>
            <a:ext cx="5392593" cy="453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Ambient Occlusion Fresnel</a:t>
            </a:r>
          </a:p>
        </p:txBody>
      </p:sp>
    </p:spTree>
    <p:extLst>
      <p:ext uri="{BB962C8B-B14F-4D97-AF65-F5344CB8AC3E}">
        <p14:creationId xmlns:p14="http://schemas.microsoft.com/office/powerpoint/2010/main" val="1672876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endParaRPr lang="en-US" sz="2000" dirty="0"/>
          </a:p>
          <a:p>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630" y="976744"/>
            <a:ext cx="2884974" cy="16230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24430" y="976744"/>
            <a:ext cx="2884974" cy="16230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110932" y="976744"/>
            <a:ext cx="2885435" cy="1623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52630" y="2724150"/>
            <a:ext cx="2884974" cy="16230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124430" y="2724150"/>
            <a:ext cx="2884974" cy="16230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111088" y="2731472"/>
            <a:ext cx="2884974" cy="16230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2400" y="2230469"/>
            <a:ext cx="1002069" cy="369332"/>
          </a:xfrm>
          <a:prstGeom prst="rect">
            <a:avLst/>
          </a:prstGeom>
          <a:noFill/>
        </p:spPr>
        <p:txBody>
          <a:bodyPr wrap="none" rtlCol="0">
            <a:spAutoFit/>
          </a:bodyPr>
          <a:lstStyle/>
          <a:p>
            <a:r>
              <a:rPr lang="en-US" dirty="0">
                <a:solidFill>
                  <a:schemeClr val="bg1">
                    <a:lumMod val="95000"/>
                  </a:schemeClr>
                </a:solidFill>
              </a:rPr>
              <a:t>HDR LUT</a:t>
            </a:r>
          </a:p>
        </p:txBody>
      </p:sp>
      <p:sp>
        <p:nvSpPr>
          <p:cNvPr id="11" name="TextBox 10"/>
          <p:cNvSpPr txBox="1"/>
          <p:nvPr/>
        </p:nvSpPr>
        <p:spPr>
          <a:xfrm>
            <a:off x="3124199" y="2230469"/>
            <a:ext cx="944554" cy="369332"/>
          </a:xfrm>
          <a:prstGeom prst="rect">
            <a:avLst/>
          </a:prstGeom>
          <a:noFill/>
        </p:spPr>
        <p:txBody>
          <a:bodyPr wrap="none" rtlCol="0">
            <a:spAutoFit/>
          </a:bodyPr>
          <a:lstStyle/>
          <a:p>
            <a:r>
              <a:rPr lang="en-US" dirty="0">
                <a:solidFill>
                  <a:schemeClr val="bg1">
                    <a:lumMod val="95000"/>
                  </a:schemeClr>
                </a:solidFill>
              </a:rPr>
              <a:t>MIP Fog</a:t>
            </a:r>
          </a:p>
        </p:txBody>
      </p:sp>
      <p:sp>
        <p:nvSpPr>
          <p:cNvPr id="12" name="TextBox 11"/>
          <p:cNvSpPr txBox="1"/>
          <p:nvPr/>
        </p:nvSpPr>
        <p:spPr>
          <a:xfrm>
            <a:off x="6110932" y="2230469"/>
            <a:ext cx="1529778" cy="369332"/>
          </a:xfrm>
          <a:prstGeom prst="rect">
            <a:avLst/>
          </a:prstGeom>
          <a:noFill/>
        </p:spPr>
        <p:txBody>
          <a:bodyPr wrap="none" rtlCol="0">
            <a:spAutoFit/>
          </a:bodyPr>
          <a:lstStyle/>
          <a:p>
            <a:r>
              <a:rPr lang="en-US" dirty="0">
                <a:solidFill>
                  <a:schemeClr val="bg1">
                    <a:lumMod val="95000"/>
                  </a:schemeClr>
                </a:solidFill>
              </a:rPr>
              <a:t>Micro Shadow</a:t>
            </a:r>
          </a:p>
        </p:txBody>
      </p:sp>
      <p:sp>
        <p:nvSpPr>
          <p:cNvPr id="13" name="TextBox 12"/>
          <p:cNvSpPr txBox="1"/>
          <p:nvPr/>
        </p:nvSpPr>
        <p:spPr>
          <a:xfrm>
            <a:off x="152400" y="3977875"/>
            <a:ext cx="683200" cy="369332"/>
          </a:xfrm>
          <a:prstGeom prst="rect">
            <a:avLst/>
          </a:prstGeom>
          <a:noFill/>
        </p:spPr>
        <p:txBody>
          <a:bodyPr wrap="none" rtlCol="0">
            <a:spAutoFit/>
          </a:bodyPr>
          <a:lstStyle/>
          <a:p>
            <a:r>
              <a:rPr lang="en-US" dirty="0">
                <a:solidFill>
                  <a:schemeClr val="bg1">
                    <a:lumMod val="95000"/>
                  </a:schemeClr>
                </a:solidFill>
              </a:rPr>
              <a:t>Moss</a:t>
            </a:r>
          </a:p>
        </p:txBody>
      </p:sp>
      <p:sp>
        <p:nvSpPr>
          <p:cNvPr id="14" name="TextBox 13"/>
          <p:cNvSpPr txBox="1"/>
          <p:nvPr/>
        </p:nvSpPr>
        <p:spPr>
          <a:xfrm>
            <a:off x="3124200" y="3977875"/>
            <a:ext cx="989310" cy="369332"/>
          </a:xfrm>
          <a:prstGeom prst="rect">
            <a:avLst/>
          </a:prstGeom>
          <a:noFill/>
        </p:spPr>
        <p:txBody>
          <a:bodyPr wrap="none" rtlCol="0">
            <a:spAutoFit/>
          </a:bodyPr>
          <a:lstStyle/>
          <a:p>
            <a:r>
              <a:rPr lang="en-US" dirty="0">
                <a:solidFill>
                  <a:schemeClr val="bg1">
                    <a:lumMod val="95000"/>
                  </a:schemeClr>
                </a:solidFill>
              </a:rPr>
              <a:t>Wetness</a:t>
            </a:r>
          </a:p>
        </p:txBody>
      </p:sp>
      <p:sp>
        <p:nvSpPr>
          <p:cNvPr id="15" name="TextBox 14"/>
          <p:cNvSpPr txBox="1"/>
          <p:nvPr/>
        </p:nvSpPr>
        <p:spPr>
          <a:xfrm>
            <a:off x="6110932" y="3977875"/>
            <a:ext cx="673582" cy="369332"/>
          </a:xfrm>
          <a:prstGeom prst="rect">
            <a:avLst/>
          </a:prstGeom>
          <a:noFill/>
        </p:spPr>
        <p:txBody>
          <a:bodyPr wrap="none" rtlCol="0">
            <a:spAutoFit/>
          </a:bodyPr>
          <a:lstStyle/>
          <a:p>
            <a:r>
              <a:rPr lang="en-US" dirty="0">
                <a:solidFill>
                  <a:schemeClr val="bg1">
                    <a:lumMod val="95000"/>
                  </a:schemeClr>
                </a:solidFill>
              </a:rPr>
              <a:t>Glass</a:t>
            </a:r>
          </a:p>
        </p:txBody>
      </p:sp>
    </p:spTree>
    <p:extLst>
      <p:ext uri="{BB962C8B-B14F-4D97-AF65-F5344CB8AC3E}">
        <p14:creationId xmlns:p14="http://schemas.microsoft.com/office/powerpoint/2010/main" val="3737344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19150"/>
            <a:ext cx="81534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819150"/>
            <a:ext cx="8229600" cy="3394472"/>
          </a:xfrm>
        </p:spPr>
        <p:txBody>
          <a:bodyPr/>
          <a:lstStyle/>
          <a:p>
            <a:pPr marL="0" indent="0">
              <a:buNone/>
            </a:pPr>
            <a:r>
              <a:rPr lang="en-US" sz="1600" dirty="0">
                <a:solidFill>
                  <a:srgbClr val="0000FF"/>
                </a:solidFill>
                <a:highlight>
                  <a:srgbClr val="FFFFFF"/>
                </a:highlight>
                <a:latin typeface="Consolas"/>
              </a:rPr>
              <a:t>float</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aoFadeTerm</a:t>
            </a:r>
            <a:r>
              <a:rPr lang="en-US" sz="1600" dirty="0">
                <a:solidFill>
                  <a:srgbClr val="000000"/>
                </a:solidFill>
                <a:highlight>
                  <a:srgbClr val="FFFFFF"/>
                </a:highlight>
                <a:latin typeface="Consolas"/>
              </a:rPr>
              <a:t> = </a:t>
            </a:r>
            <a:r>
              <a:rPr lang="en-US" sz="1600" dirty="0">
                <a:solidFill>
                  <a:srgbClr val="880000"/>
                </a:solidFill>
                <a:highlight>
                  <a:srgbClr val="FFFFFF"/>
                </a:highlight>
                <a:latin typeface="Consolas"/>
              </a:rPr>
              <a:t>saturate</a:t>
            </a:r>
            <a:r>
              <a:rPr lang="en-US" sz="1600" dirty="0">
                <a:solidFill>
                  <a:srgbClr val="000000"/>
                </a:solidFill>
                <a:highlight>
                  <a:srgbClr val="FFFFFF"/>
                </a:highlight>
                <a:latin typeface="Consolas"/>
              </a:rPr>
              <a:t>(</a:t>
            </a:r>
            <a:r>
              <a:rPr lang="en-US" sz="1600" dirty="0">
                <a:solidFill>
                  <a:srgbClr val="880000"/>
                </a:solidFill>
                <a:highlight>
                  <a:srgbClr val="FFFFFF"/>
                </a:highlight>
                <a:latin typeface="Consolas"/>
              </a:rPr>
              <a:t>dot</a:t>
            </a:r>
            <a:r>
              <a:rPr lang="en-US" sz="1600" dirty="0">
                <a:solidFill>
                  <a:srgbClr val="000000"/>
                </a:solidFill>
                <a:highlight>
                  <a:srgbClr val="FFFFFF"/>
                </a:highlight>
                <a:latin typeface="Consolas"/>
              </a:rPr>
              <a:t>(</a:t>
            </a:r>
            <a:r>
              <a:rPr lang="en-US" sz="1600" dirty="0" err="1">
                <a:solidFill>
                  <a:srgbClr val="000080"/>
                </a:solidFill>
                <a:highlight>
                  <a:srgbClr val="FFFFFF"/>
                </a:highlight>
                <a:latin typeface="Consolas"/>
              </a:rPr>
              <a:t>vertexNormalWS</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viewWS</a:t>
            </a:r>
            <a:r>
              <a:rPr lang="en-US" sz="1600" dirty="0">
                <a:solidFill>
                  <a:srgbClr val="000000"/>
                </a:solidFill>
                <a:highlight>
                  <a:srgbClr val="FFFFFF"/>
                </a:highlight>
                <a:latin typeface="Consolas"/>
              </a:rPr>
              <a:t>));</a:t>
            </a:r>
          </a:p>
          <a:p>
            <a:pPr marL="0" indent="0">
              <a:buNone/>
            </a:pPr>
            <a:r>
              <a:rPr lang="en-US" sz="1600" dirty="0" err="1">
                <a:solidFill>
                  <a:srgbClr val="000080"/>
                </a:solidFill>
                <a:highlight>
                  <a:srgbClr val="FFFFFF"/>
                </a:highlight>
                <a:latin typeface="Consolas"/>
              </a:rPr>
              <a:t>ao</a:t>
            </a:r>
            <a:r>
              <a:rPr lang="en-US" sz="1600" dirty="0">
                <a:solidFill>
                  <a:srgbClr val="000000"/>
                </a:solidFill>
                <a:highlight>
                  <a:srgbClr val="FFFFFF"/>
                </a:highlight>
                <a:latin typeface="Consolas"/>
              </a:rPr>
              <a:t> = </a:t>
            </a:r>
            <a:r>
              <a:rPr lang="en-US" sz="1600" dirty="0">
                <a:solidFill>
                  <a:srgbClr val="880000"/>
                </a:solidFill>
                <a:highlight>
                  <a:srgbClr val="FFFFFF"/>
                </a:highlight>
                <a:latin typeface="Consolas"/>
              </a:rPr>
              <a:t>lerp</a:t>
            </a:r>
            <a:r>
              <a:rPr lang="en-US" sz="1600" dirty="0">
                <a:solidFill>
                  <a:srgbClr val="000000"/>
                </a:solidFill>
                <a:highlight>
                  <a:srgbClr val="FFFFFF"/>
                </a:highlight>
                <a:latin typeface="Consolas"/>
              </a:rPr>
              <a:t>(1.0, </a:t>
            </a:r>
            <a:r>
              <a:rPr lang="en-US" sz="1600" dirty="0" err="1">
                <a:solidFill>
                  <a:srgbClr val="000080"/>
                </a:solidFill>
                <a:highlight>
                  <a:srgbClr val="FFFFFF"/>
                </a:highlight>
                <a:latin typeface="Consolas"/>
              </a:rPr>
              <a:t>ao</a:t>
            </a:r>
            <a:r>
              <a:rPr lang="en-US" sz="1600" dirty="0">
                <a:solidFill>
                  <a:srgbClr val="000000"/>
                </a:solidFill>
                <a:highlight>
                  <a:srgbClr val="FFFFFF"/>
                </a:highlight>
                <a:latin typeface="Consolas"/>
              </a:rPr>
              <a:t>, </a:t>
            </a:r>
            <a:r>
              <a:rPr lang="en-US" sz="1600" dirty="0" err="1">
                <a:solidFill>
                  <a:srgbClr val="000080"/>
                </a:solidFill>
                <a:highlight>
                  <a:srgbClr val="FFFFFF"/>
                </a:highlight>
                <a:latin typeface="Consolas"/>
              </a:rPr>
              <a:t>aoFadeTerm</a:t>
            </a:r>
            <a:r>
              <a:rPr lang="en-US" sz="1600" dirty="0">
                <a:solidFill>
                  <a:srgbClr val="000000"/>
                </a:solidFill>
                <a:highlight>
                  <a:srgbClr val="FFFFFF"/>
                </a:highlight>
                <a:latin typeface="Consolas"/>
              </a:rPr>
              <a:t>);</a:t>
            </a:r>
          </a:p>
          <a:p>
            <a:endParaRPr lang="en-US" dirty="0"/>
          </a:p>
        </p:txBody>
      </p:sp>
      <p:sp>
        <p:nvSpPr>
          <p:cNvPr id="5" name="TextBox 4"/>
          <p:cNvSpPr txBox="1"/>
          <p:nvPr/>
        </p:nvSpPr>
        <p:spPr>
          <a:xfrm>
            <a:off x="428453" y="1962150"/>
            <a:ext cx="6308009" cy="1200329"/>
          </a:xfrm>
          <a:prstGeom prst="rect">
            <a:avLst/>
          </a:prstGeom>
          <a:noFill/>
        </p:spPr>
        <p:txBody>
          <a:bodyPr wrap="none" rtlCol="0">
            <a:spAutoFit/>
          </a:bodyPr>
          <a:lstStyle/>
          <a:p>
            <a:pPr marL="571500" indent="-571500">
              <a:buFont typeface="Arial" panose="020B0604020202020204" pitchFamily="34" charset="0"/>
              <a:buChar char="•"/>
            </a:pPr>
            <a:r>
              <a:rPr lang="en-US" sz="3600" dirty="0">
                <a:solidFill>
                  <a:schemeClr val="bg1">
                    <a:lumMod val="95000"/>
                  </a:schemeClr>
                </a:solidFill>
              </a:rPr>
              <a:t>Only applied to baked objects</a:t>
            </a:r>
          </a:p>
          <a:p>
            <a:pPr marL="571500" indent="-571500">
              <a:buFont typeface="Arial" panose="020B0604020202020204" pitchFamily="34" charset="0"/>
              <a:buChar char="•"/>
            </a:pPr>
            <a:endParaRPr lang="en-US" sz="3600" dirty="0">
              <a:solidFill>
                <a:schemeClr val="bg1"/>
              </a:solidFill>
            </a:endParaRPr>
          </a:p>
        </p:txBody>
      </p:sp>
    </p:spTree>
    <p:extLst>
      <p:ext uri="{BB962C8B-B14F-4D97-AF65-F5344CB8AC3E}">
        <p14:creationId xmlns:p14="http://schemas.microsoft.com/office/powerpoint/2010/main" val="33669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361"/>
            <a:ext cx="9144000" cy="5138777"/>
          </a:xfrm>
        </p:spPr>
      </p:pic>
    </p:spTree>
    <p:extLst>
      <p:ext uri="{BB962C8B-B14F-4D97-AF65-F5344CB8AC3E}">
        <p14:creationId xmlns:p14="http://schemas.microsoft.com/office/powerpoint/2010/main" val="893461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Special-Case Materials</a:t>
            </a:r>
          </a:p>
        </p:txBody>
      </p:sp>
      <p:sp>
        <p:nvSpPr>
          <p:cNvPr id="3" name="Title 1"/>
          <p:cNvSpPr txBox="1">
            <a:spLocks/>
          </p:cNvSpPr>
          <p:nvPr/>
        </p:nvSpPr>
        <p:spPr>
          <a:xfrm>
            <a:off x="457200" y="2552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dirty="0"/>
              <a:t>Moss</a:t>
            </a:r>
          </a:p>
        </p:txBody>
      </p:sp>
    </p:spTree>
    <p:extLst>
      <p:ext uri="{BB962C8B-B14F-4D97-AF65-F5344CB8AC3E}">
        <p14:creationId xmlns:p14="http://schemas.microsoft.com/office/powerpoint/2010/main" val="947261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4724400" y="819150"/>
            <a:ext cx="2971800" cy="381000"/>
          </a:xfrm>
          <a:prstGeom prst="wedgeRoundRectCallout">
            <a:avLst>
              <a:gd name="adj1" fmla="val -43579"/>
              <a:gd name="adj2" fmla="val 122197"/>
              <a:gd name="adj3" fmla="val 16667"/>
            </a:avLst>
          </a:prstGeom>
          <a:solidFill>
            <a:srgbClr val="8688C6">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Man, this game has a lot of moss!</a:t>
            </a:r>
          </a:p>
        </p:txBody>
      </p:sp>
    </p:spTree>
    <p:extLst>
      <p:ext uri="{BB962C8B-B14F-4D97-AF65-F5344CB8AC3E}">
        <p14:creationId xmlns:p14="http://schemas.microsoft.com/office/powerpoint/2010/main" val="2151356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77396"/>
            <a:ext cx="3251305" cy="5007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733800" y="514530"/>
            <a:ext cx="5080187" cy="3393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Micro-fiber, not micro-facet!</a:t>
            </a:r>
          </a:p>
        </p:txBody>
      </p:sp>
    </p:spTree>
    <p:extLst>
      <p:ext uri="{BB962C8B-B14F-4D97-AF65-F5344CB8AC3E}">
        <p14:creationId xmlns:p14="http://schemas.microsoft.com/office/powerpoint/2010/main" val="56796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998"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998"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Micro-fiber, not micro-facet!</a:t>
            </a: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239000" y="2724798"/>
            <a:ext cx="1828800" cy="2327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58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fade">
                                      <p:cBhvr>
                                        <p:cTn id="12"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800" cy="50361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Final Fuzz</a:t>
            </a:r>
          </a:p>
        </p:txBody>
      </p:sp>
    </p:spTree>
    <p:extLst>
      <p:ext uri="{BB962C8B-B14F-4D97-AF65-F5344CB8AC3E}">
        <p14:creationId xmlns:p14="http://schemas.microsoft.com/office/powerpoint/2010/main" val="3531963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9" cy="50361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Microfacet</a:t>
            </a:r>
            <a:endParaRPr lang="en-US" sz="3600" dirty="0">
              <a:solidFill>
                <a:schemeClr val="bg1"/>
              </a:solidFill>
            </a:endParaRPr>
          </a:p>
        </p:txBody>
      </p:sp>
    </p:spTree>
    <p:extLst>
      <p:ext uri="{BB962C8B-B14F-4D97-AF65-F5344CB8AC3E}">
        <p14:creationId xmlns:p14="http://schemas.microsoft.com/office/powerpoint/2010/main" val="1441844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05939" y="22860"/>
            <a:ext cx="4495799" cy="44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57401" y="209550"/>
            <a:ext cx="4495799" cy="44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362200" y="438150"/>
            <a:ext cx="44958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590800" y="635908"/>
            <a:ext cx="4495799" cy="44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860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9" cy="503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602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27300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9" cy="50361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Sheen</a:t>
            </a:r>
          </a:p>
        </p:txBody>
      </p:sp>
    </p:spTree>
    <p:extLst>
      <p:ext uri="{BB962C8B-B14F-4D97-AF65-F5344CB8AC3E}">
        <p14:creationId xmlns:p14="http://schemas.microsoft.com/office/powerpoint/2010/main" val="444477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8" cy="50361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Light Wrap</a:t>
            </a:r>
          </a:p>
        </p:txBody>
      </p:sp>
      <p:sp>
        <p:nvSpPr>
          <p:cNvPr id="6" name="Content Placeholder 2"/>
          <p:cNvSpPr txBox="1">
            <a:spLocks/>
          </p:cNvSpPr>
          <p:nvPr/>
        </p:nvSpPr>
        <p:spPr>
          <a:xfrm>
            <a:off x="-76200" y="4171950"/>
            <a:ext cx="2057400" cy="575072"/>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 [Penner2011]</a:t>
            </a:r>
          </a:p>
          <a:p>
            <a:pPr marL="0" indent="0">
              <a:buFont typeface="Arial" panose="020B0604020202020204" pitchFamily="34" charset="0"/>
              <a:buNone/>
            </a:pPr>
            <a:r>
              <a:rPr lang="en-US" dirty="0"/>
              <a:t> [McAuley2013]</a:t>
            </a:r>
          </a:p>
        </p:txBody>
      </p:sp>
    </p:spTree>
    <p:extLst>
      <p:ext uri="{BB962C8B-B14F-4D97-AF65-F5344CB8AC3E}">
        <p14:creationId xmlns:p14="http://schemas.microsoft.com/office/powerpoint/2010/main" val="4065548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8" cy="50361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Fuzz BRDF</a:t>
            </a:r>
          </a:p>
        </p:txBody>
      </p:sp>
    </p:spTree>
    <p:extLst>
      <p:ext uri="{BB962C8B-B14F-4D97-AF65-F5344CB8AC3E}">
        <p14:creationId xmlns:p14="http://schemas.microsoft.com/office/powerpoint/2010/main" val="2874526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6200" y="4381500"/>
            <a:ext cx="2057400" cy="289322"/>
          </a:xfrm>
        </p:spPr>
        <p:txBody>
          <a:bodyPr>
            <a:normAutofit fontScale="47500" lnSpcReduction="20000"/>
          </a:bodyPr>
          <a:lstStyle/>
          <a:p>
            <a:pPr marL="0" indent="0">
              <a:buNone/>
            </a:pPr>
            <a:r>
              <a:rPr lang="en-US" dirty="0"/>
              <a:t> [Tatarchuk2006]</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7" cy="50361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Parallax Shadows</a:t>
            </a:r>
          </a:p>
        </p:txBody>
      </p:sp>
    </p:spTree>
    <p:extLst>
      <p:ext uri="{BB962C8B-B14F-4D97-AF65-F5344CB8AC3E}">
        <p14:creationId xmlns:p14="http://schemas.microsoft.com/office/powerpoint/2010/main" val="3263543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7" cy="503610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 AO / AO Fresnel</a:t>
            </a:r>
          </a:p>
        </p:txBody>
      </p:sp>
    </p:spTree>
    <p:extLst>
      <p:ext uri="{BB962C8B-B14F-4D97-AF65-F5344CB8AC3E}">
        <p14:creationId xmlns:p14="http://schemas.microsoft.com/office/powerpoint/2010/main" val="187057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800" cy="50361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AO Saturation</a:t>
            </a:r>
          </a:p>
        </p:txBody>
      </p:sp>
      <p:sp>
        <p:nvSpPr>
          <p:cNvPr id="6" name="Content Placeholder 2"/>
          <p:cNvSpPr txBox="1">
            <a:spLocks/>
          </p:cNvSpPr>
          <p:nvPr/>
        </p:nvSpPr>
        <p:spPr>
          <a:xfrm>
            <a:off x="-76200" y="4381500"/>
            <a:ext cx="2057400" cy="289322"/>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 [Jimenez2016]</a:t>
            </a:r>
          </a:p>
        </p:txBody>
      </p:sp>
    </p:spTree>
    <p:extLst>
      <p:ext uri="{BB962C8B-B14F-4D97-AF65-F5344CB8AC3E}">
        <p14:creationId xmlns:p14="http://schemas.microsoft.com/office/powerpoint/2010/main" val="3525858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57150"/>
            <a:ext cx="5638799" cy="50361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Microfacet</a:t>
            </a:r>
            <a:endParaRPr lang="en-US" sz="3600" dirty="0">
              <a:solidFill>
                <a:schemeClr val="bg1"/>
              </a:solidFill>
            </a:endParaRPr>
          </a:p>
        </p:txBody>
      </p:sp>
    </p:spTree>
    <p:extLst>
      <p:ext uri="{BB962C8B-B14F-4D97-AF65-F5344CB8AC3E}">
        <p14:creationId xmlns:p14="http://schemas.microsoft.com/office/powerpoint/2010/main" val="165139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96478"/>
            <a:ext cx="8153400" cy="3276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96478"/>
            <a:ext cx="8229600" cy="3394472"/>
          </a:xfrm>
        </p:spPr>
        <p:txBody>
          <a:bodyPr>
            <a:normAutofit/>
          </a:bodyPr>
          <a:lstStyle/>
          <a:p>
            <a:pPr marL="0" indent="0">
              <a:buNone/>
            </a:pP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880000"/>
                </a:solidFill>
                <a:highlight>
                  <a:srgbClr val="FFFFFF"/>
                </a:highlight>
                <a:latin typeface="Consolas"/>
              </a:rPr>
              <a:t>ApplyLightWrap</a:t>
            </a:r>
            <a:r>
              <a:rPr lang="en-US" sz="1100" dirty="0">
                <a:solidFill>
                  <a:srgbClr val="000000"/>
                </a:solidFill>
                <a:highlight>
                  <a:srgbClr val="FFFFFF"/>
                </a:highlight>
                <a:latin typeface="Consolas"/>
              </a:rPr>
              <a:t>(</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lightWrapColor</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normalWS</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vertexNormalWS</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lightDirWS</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a:t>
            </a:r>
          </a:p>
          <a:p>
            <a:pPr marL="0" indent="0">
              <a:buNone/>
            </a:pPr>
            <a:r>
              <a:rPr lang="en-US" sz="1100" dirty="0">
                <a:solidFill>
                  <a:srgbClr val="0000FF"/>
                </a:solidFill>
                <a:highlight>
                  <a:srgbClr val="FFFFFF"/>
                </a:highlight>
                <a:latin typeface="Consolas"/>
              </a:rPr>
              <a:t>    float</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lightWrapDistance</a:t>
            </a:r>
            <a:r>
              <a:rPr lang="en-US" sz="1100" dirty="0">
                <a:solidFill>
                  <a:srgbClr val="000000"/>
                </a:solidFill>
                <a:highlight>
                  <a:srgbClr val="FFFFFF"/>
                </a:highlight>
                <a:latin typeface="Consolas"/>
              </a:rPr>
              <a:t> = 0.1;    </a:t>
            </a:r>
          </a:p>
          <a:p>
            <a:pPr marL="0" indent="0">
              <a:buNone/>
            </a:pP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lightWrapDistance</a:t>
            </a:r>
            <a:r>
              <a:rPr lang="en-US" sz="1100" dirty="0">
                <a:solidFill>
                  <a:srgbClr val="000000"/>
                </a:solidFill>
                <a:highlight>
                  <a:srgbClr val="FFFFFF"/>
                </a:highlight>
                <a:latin typeface="Consolas"/>
              </a:rPr>
              <a:t> * </a:t>
            </a:r>
            <a:r>
              <a:rPr lang="en-US" sz="1100" dirty="0" err="1">
                <a:solidFill>
                  <a:srgbClr val="000080"/>
                </a:solidFill>
                <a:highlight>
                  <a:srgbClr val="FFFFFF"/>
                </a:highlight>
                <a:latin typeface="Consolas"/>
              </a:rPr>
              <a:t>lightWrapColor</a:t>
            </a:r>
            <a:r>
              <a:rPr lang="en-US" sz="1100" dirty="0">
                <a:solidFill>
                  <a:srgbClr val="000000"/>
                </a:solidFill>
                <a:highlight>
                  <a:srgbClr val="FFFFFF"/>
                </a:highlight>
                <a:latin typeface="Consolas"/>
              </a:rPr>
              <a:t>;</a:t>
            </a:r>
          </a:p>
          <a:p>
            <a:pPr marL="0" indent="0">
              <a:buNone/>
            </a:pPr>
            <a:r>
              <a:rPr lang="en-US" sz="1100" dirty="0">
                <a:solidFill>
                  <a:srgbClr val="0000FF"/>
                </a:solidFill>
                <a:highlight>
                  <a:srgbClr val="FFFFFF"/>
                </a:highlight>
                <a:latin typeface="Consolas"/>
              </a:rPr>
              <a:t>    float</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NdotL</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dot</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normalWS</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lightDirWS</a:t>
            </a:r>
            <a:r>
              <a:rPr lang="en-US" sz="1100" dirty="0">
                <a:solidFill>
                  <a:srgbClr val="000000"/>
                </a:solidFill>
                <a:highlight>
                  <a:srgbClr val="FFFFFF"/>
                </a:highlight>
                <a:latin typeface="Consolas"/>
              </a:rPr>
              <a:t>);</a:t>
            </a:r>
          </a:p>
          <a:p>
            <a:pPr marL="0" indent="0">
              <a:buNone/>
            </a:pPr>
            <a:r>
              <a:rPr lang="en-US" sz="1100" dirty="0">
                <a:solidFill>
                  <a:srgbClr val="000080"/>
                </a:solidFill>
                <a:highlight>
                  <a:srgbClr val="FFFFFF"/>
                </a:highlight>
                <a:latin typeface="Consolas"/>
              </a:rPr>
              <a:t>    </a:t>
            </a:r>
            <a:r>
              <a:rPr lang="en-US" sz="1100" dirty="0" err="1">
                <a:solidFill>
                  <a:srgbClr val="000080"/>
                </a:solidFill>
                <a:highlight>
                  <a:srgbClr val="FFFFFF"/>
                </a:highlight>
                <a:latin typeface="Consolas"/>
              </a:rPr>
              <a:t>NdotL</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lerp</a:t>
            </a:r>
            <a:r>
              <a:rPr lang="en-US" sz="1100" dirty="0">
                <a:solidFill>
                  <a:srgbClr val="000000"/>
                </a:solidFill>
                <a:highlight>
                  <a:srgbClr val="FFFFFF"/>
                </a:highlight>
                <a:latin typeface="Consolas"/>
              </a:rPr>
              <a:t>(</a:t>
            </a:r>
            <a:r>
              <a:rPr lang="en-US" sz="1100" dirty="0">
                <a:solidFill>
                  <a:srgbClr val="880000"/>
                </a:solidFill>
                <a:highlight>
                  <a:srgbClr val="FFFFFF"/>
                </a:highlight>
                <a:latin typeface="Consolas"/>
              </a:rPr>
              <a:t>max</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wrapLight</a:t>
            </a:r>
            <a:r>
              <a:rPr lang="en-US" sz="1100" dirty="0" err="1">
                <a:solidFill>
                  <a:srgbClr val="000000"/>
                </a:solidFill>
                <a:highlight>
                  <a:srgbClr val="FFFFFF"/>
                </a:highlight>
                <a:latin typeface="Consolas"/>
              </a:rPr>
              <a:t>.</a:t>
            </a:r>
            <a:r>
              <a:rPr lang="en-US" sz="1100" dirty="0" err="1">
                <a:solidFill>
                  <a:srgbClr val="000080"/>
                </a:solidFill>
                <a:highlight>
                  <a:srgbClr val="FFFFFF"/>
                </a:highlight>
                <a:latin typeface="Consolas"/>
              </a:rPr>
              <a:t>r</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max</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wrapLight</a:t>
            </a:r>
            <a:r>
              <a:rPr lang="en-US" sz="1100" dirty="0" err="1">
                <a:solidFill>
                  <a:srgbClr val="000000"/>
                </a:solidFill>
                <a:highlight>
                  <a:srgbClr val="FFFFFF"/>
                </a:highlight>
                <a:latin typeface="Consolas"/>
              </a:rPr>
              <a:t>.</a:t>
            </a:r>
            <a:r>
              <a:rPr lang="en-US" sz="1100" dirty="0" err="1">
                <a:solidFill>
                  <a:srgbClr val="000080"/>
                </a:solidFill>
                <a:highlight>
                  <a:srgbClr val="FFFFFF"/>
                </a:highlight>
                <a:latin typeface="Consolas"/>
              </a:rPr>
              <a:t>g</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a:t>
            </a:r>
            <a:r>
              <a:rPr lang="en-US" sz="1100" dirty="0" err="1">
                <a:solidFill>
                  <a:srgbClr val="000000"/>
                </a:solidFill>
                <a:highlight>
                  <a:srgbClr val="FFFFFF"/>
                </a:highlight>
                <a:latin typeface="Consolas"/>
              </a:rPr>
              <a:t>.</a:t>
            </a:r>
            <a:r>
              <a:rPr lang="en-US" sz="1100" dirty="0" err="1">
                <a:solidFill>
                  <a:srgbClr val="000080"/>
                </a:solidFill>
                <a:highlight>
                  <a:srgbClr val="FFFFFF"/>
                </a:highlight>
                <a:latin typeface="Consolas"/>
              </a:rPr>
              <a:t>b</a:t>
            </a:r>
            <a:r>
              <a:rPr lang="en-US" sz="1100" dirty="0">
                <a:solidFill>
                  <a:srgbClr val="000000"/>
                </a:solidFill>
                <a:highlight>
                  <a:srgbClr val="FFFFFF"/>
                </a:highlight>
                <a:latin typeface="Consolas"/>
              </a:rPr>
              <a:t>)), 1.0, </a:t>
            </a:r>
            <a:r>
              <a:rPr lang="en-US" sz="1100" dirty="0" err="1">
                <a:solidFill>
                  <a:srgbClr val="000080"/>
                </a:solidFill>
                <a:highlight>
                  <a:srgbClr val="FFFFFF"/>
                </a:highlight>
                <a:latin typeface="Consolas"/>
              </a:rPr>
              <a:t>NdotL</a:t>
            </a:r>
            <a:r>
              <a:rPr lang="en-US" sz="1100" dirty="0">
                <a:solidFill>
                  <a:srgbClr val="000000"/>
                </a:solidFill>
                <a:highlight>
                  <a:srgbClr val="FFFFFF"/>
                </a:highlight>
                <a:latin typeface="Consolas"/>
              </a:rPr>
              <a:t>);</a:t>
            </a:r>
          </a:p>
          <a:p>
            <a:pPr marL="0" indent="0">
              <a:buNone/>
            </a:pPr>
            <a:endParaRPr lang="en-US" sz="1100" dirty="0">
              <a:solidFill>
                <a:srgbClr val="000000"/>
              </a:solidFill>
              <a:highlight>
                <a:srgbClr val="FFFFFF"/>
              </a:highlight>
              <a:latin typeface="Consolas"/>
            </a:endParaRPr>
          </a:p>
          <a:p>
            <a:pPr marL="0" indent="0">
              <a:buNone/>
            </a:pPr>
            <a:r>
              <a:rPr lang="en-US" sz="1100" dirty="0">
                <a:solidFill>
                  <a:srgbClr val="0000FF"/>
                </a:solidFill>
                <a:highlight>
                  <a:srgbClr val="FFFFFF"/>
                </a:highlight>
                <a:latin typeface="Consolas"/>
              </a:rPr>
              <a:t>    float</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wrapForwardNdotL</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max</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NdotL</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dot</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vertexNormalWS</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lightDirWS</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wrapForward</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lerp</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(1.0, 1.0, 1.0),</a:t>
            </a:r>
            <a:r>
              <a:rPr lang="en-US" sz="1100" dirty="0">
                <a:solidFill>
                  <a:srgbClr val="000080"/>
                </a:solidFill>
                <a:highlight>
                  <a:srgbClr val="FFFFFF"/>
                </a:highlight>
                <a:latin typeface="Consolas"/>
              </a:rPr>
              <a:t> </a:t>
            </a:r>
            <a:r>
              <a:rPr lang="en-US" sz="1100" dirty="0" err="1">
                <a:solidFill>
                  <a:srgbClr val="000080"/>
                </a:solidFill>
                <a:highlight>
                  <a:srgbClr val="FFFFFF"/>
                </a:highlight>
                <a:latin typeface="Consolas"/>
              </a:rPr>
              <a:t>wrapForwardNdotL</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wrapRecede</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lerp</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wrapLight</a:t>
            </a: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(1.0, 1.0, 1.0), </a:t>
            </a:r>
            <a:r>
              <a:rPr lang="en-US" sz="1100" dirty="0" err="1">
                <a:solidFill>
                  <a:srgbClr val="000080"/>
                </a:solidFill>
                <a:highlight>
                  <a:srgbClr val="FFFFFF"/>
                </a:highlight>
                <a:latin typeface="Consolas"/>
              </a:rPr>
              <a:t>NdotL</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float3</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wrapLighting</a:t>
            </a:r>
            <a:r>
              <a:rPr lang="en-US" sz="1100" dirty="0">
                <a:solidFill>
                  <a:srgbClr val="000080"/>
                </a:solidFill>
                <a:highlight>
                  <a:srgbClr val="FFFFFF"/>
                </a:highlight>
                <a:latin typeface="Consolas"/>
              </a:rPr>
              <a:t>    </a:t>
            </a:r>
            <a:r>
              <a:rPr lang="en-US" sz="1100" dirty="0">
                <a:solidFill>
                  <a:srgbClr val="000000"/>
                </a:solidFill>
                <a:highlight>
                  <a:srgbClr val="FFFFFF"/>
                </a:highlight>
                <a:latin typeface="Consolas"/>
              </a:rPr>
              <a:t>= </a:t>
            </a:r>
            <a:r>
              <a:rPr lang="en-US" sz="1100" dirty="0">
                <a:solidFill>
                  <a:srgbClr val="880000"/>
                </a:solidFill>
                <a:highlight>
                  <a:srgbClr val="FFFFFF"/>
                </a:highlight>
                <a:latin typeface="Consolas"/>
              </a:rPr>
              <a:t>saturate</a:t>
            </a:r>
            <a:r>
              <a:rPr lang="en-US" sz="1100" dirty="0">
                <a:solidFill>
                  <a:srgbClr val="000000"/>
                </a:solidFill>
                <a:highlight>
                  <a:srgbClr val="FFFFFF"/>
                </a:highlight>
                <a:latin typeface="Consolas"/>
              </a:rPr>
              <a:t>(</a:t>
            </a:r>
            <a:r>
              <a:rPr lang="en-US" sz="1100" dirty="0">
                <a:solidFill>
                  <a:srgbClr val="880000"/>
                </a:solidFill>
                <a:highlight>
                  <a:srgbClr val="FFFFFF"/>
                </a:highlight>
                <a:latin typeface="Consolas"/>
              </a:rPr>
              <a:t>lerp</a:t>
            </a:r>
            <a:r>
              <a:rPr lang="en-US" sz="1100" dirty="0">
                <a:solidFill>
                  <a:srgbClr val="000000"/>
                </a:solidFill>
                <a:highlight>
                  <a:srgbClr val="FFFFFF"/>
                </a:highlight>
                <a:latin typeface="Consolas"/>
              </a:rPr>
              <a:t>(</a:t>
            </a:r>
            <a:r>
              <a:rPr lang="en-US" sz="1100" dirty="0" err="1">
                <a:solidFill>
                  <a:srgbClr val="000080"/>
                </a:solidFill>
                <a:highlight>
                  <a:srgbClr val="FFFFFF"/>
                </a:highlight>
                <a:latin typeface="Consolas"/>
              </a:rPr>
              <a:t>wrapRecede</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wrapForward</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lightWrapColor</a:t>
            </a:r>
            <a:r>
              <a:rPr lang="en-US" sz="1100" dirty="0">
                <a:solidFill>
                  <a:srgbClr val="000000"/>
                </a:solidFill>
                <a:highlight>
                  <a:srgbClr val="FFFFFF"/>
                </a:highlight>
                <a:latin typeface="Consolas"/>
              </a:rPr>
              <a:t>));</a:t>
            </a:r>
          </a:p>
          <a:p>
            <a:endParaRPr lang="en-US" sz="1100" dirty="0">
              <a:solidFill>
                <a:srgbClr val="000000"/>
              </a:solidFill>
              <a:highlight>
                <a:srgbClr val="FFFFFF"/>
              </a:highlight>
              <a:latin typeface="Consolas"/>
            </a:endParaRPr>
          </a:p>
          <a:p>
            <a:pPr marL="0" indent="0">
              <a:buNone/>
            </a:pPr>
            <a:r>
              <a:rPr lang="en-US" sz="1100" dirty="0">
                <a:solidFill>
                  <a:srgbClr val="0000FF"/>
                </a:solidFill>
                <a:highlight>
                  <a:srgbClr val="FFFFFF"/>
                </a:highlight>
                <a:latin typeface="Consolas"/>
              </a:rPr>
              <a:t>    return</a:t>
            </a:r>
            <a:r>
              <a:rPr lang="en-US" sz="1100" dirty="0">
                <a:solidFill>
                  <a:srgbClr val="000000"/>
                </a:solidFill>
                <a:highlight>
                  <a:srgbClr val="FFFFFF"/>
                </a:highlight>
                <a:latin typeface="Consolas"/>
              </a:rPr>
              <a:t> </a:t>
            </a:r>
            <a:r>
              <a:rPr lang="en-US" sz="1100" dirty="0" err="1">
                <a:solidFill>
                  <a:srgbClr val="000080"/>
                </a:solidFill>
                <a:highlight>
                  <a:srgbClr val="FFFFFF"/>
                </a:highlight>
                <a:latin typeface="Consolas"/>
              </a:rPr>
              <a:t>wrapLighting</a:t>
            </a:r>
            <a:r>
              <a:rPr lang="en-US" sz="1100" dirty="0">
                <a:solidFill>
                  <a:srgbClr val="000000"/>
                </a:solidFill>
                <a:highlight>
                  <a:srgbClr val="FFFFFF"/>
                </a:highlight>
                <a:latin typeface="Consolas"/>
              </a:rPr>
              <a:t>;</a:t>
            </a:r>
          </a:p>
          <a:p>
            <a:pPr marL="0" indent="0">
              <a:buNone/>
            </a:pPr>
            <a:r>
              <a:rPr lang="en-US" sz="1100" dirty="0">
                <a:solidFill>
                  <a:srgbClr val="000000"/>
                </a:solidFill>
                <a:highlight>
                  <a:srgbClr val="FFFFFF"/>
                </a:highlight>
                <a:latin typeface="Consolas"/>
              </a:rPr>
              <a:t>}</a:t>
            </a:r>
            <a:endParaRPr lang="en-US" sz="1100" dirty="0">
              <a:solidFill>
                <a:schemeClr val="accent3">
                  <a:lumMod val="75000"/>
                </a:schemeClr>
              </a:solidFill>
            </a:endParaRPr>
          </a:p>
        </p:txBody>
      </p:sp>
    </p:spTree>
    <p:extLst>
      <p:ext uri="{BB962C8B-B14F-4D97-AF65-F5344CB8AC3E}">
        <p14:creationId xmlns:p14="http://schemas.microsoft.com/office/powerpoint/2010/main" val="334811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399357"/>
            <a:ext cx="9144000" cy="609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57200" y="4211419"/>
            <a:ext cx="2554802" cy="646331"/>
          </a:xfrm>
          <a:prstGeom prst="rect">
            <a:avLst/>
          </a:prstGeom>
          <a:noFill/>
        </p:spPr>
        <p:txBody>
          <a:bodyPr wrap="none" rtlCol="0">
            <a:spAutoFit/>
          </a:bodyPr>
          <a:lstStyle/>
          <a:p>
            <a:r>
              <a:rPr lang="en-US" sz="3600" b="1" dirty="0">
                <a:solidFill>
                  <a:schemeClr val="bg1"/>
                </a:solidFill>
              </a:rPr>
              <a:t>Next Steps…</a:t>
            </a:r>
          </a:p>
        </p:txBody>
      </p:sp>
    </p:spTree>
    <p:extLst>
      <p:ext uri="{BB962C8B-B14F-4D97-AF65-F5344CB8AC3E}">
        <p14:creationId xmlns:p14="http://schemas.microsoft.com/office/powerpoint/2010/main" val="1881760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Special-Case Materials</a:t>
            </a:r>
          </a:p>
        </p:txBody>
      </p:sp>
      <p:sp>
        <p:nvSpPr>
          <p:cNvPr id="3" name="Title 1"/>
          <p:cNvSpPr txBox="1">
            <a:spLocks/>
          </p:cNvSpPr>
          <p:nvPr/>
        </p:nvSpPr>
        <p:spPr>
          <a:xfrm>
            <a:off x="457200" y="2552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dirty="0"/>
              <a:t>Wetness</a:t>
            </a:r>
          </a:p>
        </p:txBody>
      </p:sp>
    </p:spTree>
    <p:extLst>
      <p:ext uri="{BB962C8B-B14F-4D97-AF65-F5344CB8AC3E}">
        <p14:creationId xmlns:p14="http://schemas.microsoft.com/office/powerpoint/2010/main" val="261900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Our Renderer</a:t>
            </a:r>
          </a:p>
        </p:txBody>
      </p:sp>
      <p:sp>
        <p:nvSpPr>
          <p:cNvPr id="3" name="Content Placeholder 2"/>
          <p:cNvSpPr>
            <a:spLocks noGrp="1"/>
          </p:cNvSpPr>
          <p:nvPr>
            <p:ph idx="1"/>
          </p:nvPr>
        </p:nvSpPr>
        <p:spPr/>
        <p:txBody>
          <a:bodyPr>
            <a:normAutofit/>
          </a:bodyPr>
          <a:lstStyle/>
          <a:p>
            <a:r>
              <a:rPr lang="en-US" sz="2400" dirty="0" err="1"/>
              <a:t>Singleplayer</a:t>
            </a:r>
            <a:r>
              <a:rPr lang="en-US" sz="2400" dirty="0"/>
              <a:t> 30fps 1080p, Multiplayer 60fps 900p</a:t>
            </a:r>
          </a:p>
          <a:p>
            <a:r>
              <a:rPr lang="en-US" sz="2400" dirty="0"/>
              <a:t>Physically-Based Renderer based on Disney BRDF (with plenty of our own tweaks) [Burley2012]</a:t>
            </a:r>
          </a:p>
          <a:p>
            <a:r>
              <a:rPr lang="en-US" sz="2400" dirty="0"/>
              <a:t>Deferred Renderer </a:t>
            </a:r>
          </a:p>
          <a:p>
            <a:r>
              <a:rPr lang="en-US" sz="2400" dirty="0"/>
              <a:t>One uber-shader written in PSSL that’s used on all environments and characters</a:t>
            </a:r>
            <a:endParaRPr lang="en-US" sz="1600" dirty="0"/>
          </a:p>
          <a:p>
            <a:endParaRPr lang="en-US" sz="2400" dirty="0"/>
          </a:p>
        </p:txBody>
      </p:sp>
    </p:spTree>
    <p:extLst>
      <p:ext uri="{BB962C8B-B14F-4D97-AF65-F5344CB8AC3E}">
        <p14:creationId xmlns:p14="http://schemas.microsoft.com/office/powerpoint/2010/main" val="84802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Wet</a:t>
            </a:r>
          </a:p>
        </p:txBody>
      </p:sp>
    </p:spTree>
    <p:extLst>
      <p:ext uri="{BB962C8B-B14F-4D97-AF65-F5344CB8AC3E}">
        <p14:creationId xmlns:p14="http://schemas.microsoft.com/office/powerpoint/2010/main" val="1293022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5" y="-662"/>
            <a:ext cx="9145173" cy="51441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Dry</a:t>
            </a:r>
          </a:p>
        </p:txBody>
      </p:sp>
    </p:spTree>
    <p:extLst>
      <p:ext uri="{BB962C8B-B14F-4D97-AF65-F5344CB8AC3E}">
        <p14:creationId xmlns:p14="http://schemas.microsoft.com/office/powerpoint/2010/main" val="3133538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 y="-662"/>
            <a:ext cx="9145171" cy="51441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Wetness Mask</a:t>
            </a:r>
          </a:p>
        </p:txBody>
      </p:sp>
    </p:spTree>
    <p:extLst>
      <p:ext uri="{BB962C8B-B14F-4D97-AF65-F5344CB8AC3E}">
        <p14:creationId xmlns:p14="http://schemas.microsoft.com/office/powerpoint/2010/main" val="2146987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552450"/>
            <a:ext cx="9188280"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4433930" y="438150"/>
            <a:ext cx="714763" cy="762000"/>
          </a:xfrm>
          <a:prstGeom prst="straightConnector1">
            <a:avLst/>
          </a:prstGeom>
          <a:ln w="28575">
            <a:solidFill>
              <a:srgbClr val="FFC000"/>
            </a:solidFill>
            <a:tailEnd type="arrow"/>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flipH="1">
            <a:off x="4267200" y="438150"/>
            <a:ext cx="2133600" cy="990600"/>
          </a:xfrm>
          <a:prstGeom prst="straightConnector1">
            <a:avLst/>
          </a:prstGeom>
          <a:ln w="28575">
            <a:solidFill>
              <a:srgbClr val="FFC000"/>
            </a:solidFill>
            <a:tailEnd type="arrow"/>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flipH="1">
            <a:off x="5029200" y="819150"/>
            <a:ext cx="1676400" cy="558800"/>
          </a:xfrm>
          <a:prstGeom prst="straightConnector1">
            <a:avLst/>
          </a:prstGeom>
          <a:ln w="28575">
            <a:solidFill>
              <a:srgbClr val="FFC000"/>
            </a:solidFill>
            <a:tailEnd type="arrow"/>
          </a:ln>
        </p:spPr>
        <p:style>
          <a:lnRef idx="1">
            <a:schemeClr val="accent6"/>
          </a:lnRef>
          <a:fillRef idx="0">
            <a:schemeClr val="accent6"/>
          </a:fillRef>
          <a:effectRef idx="0">
            <a:schemeClr val="accent6"/>
          </a:effectRef>
          <a:fontRef idx="minor">
            <a:schemeClr val="tx1"/>
          </a:fontRef>
        </p:style>
      </p:cxnSp>
      <p:cxnSp>
        <p:nvCxnSpPr>
          <p:cNvPr id="17" name="Straight Arrow Connector 16"/>
          <p:cNvCxnSpPr/>
          <p:nvPr/>
        </p:nvCxnSpPr>
        <p:spPr>
          <a:xfrm flipH="1">
            <a:off x="4648200" y="1200150"/>
            <a:ext cx="2514600" cy="635000"/>
          </a:xfrm>
          <a:prstGeom prst="straightConnector1">
            <a:avLst/>
          </a:prstGeom>
          <a:ln w="28575">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5148693" y="33634"/>
            <a:ext cx="370614" cy="461665"/>
          </a:xfrm>
          <a:prstGeom prst="rect">
            <a:avLst/>
          </a:prstGeom>
          <a:noFill/>
        </p:spPr>
        <p:txBody>
          <a:bodyPr wrap="none" rtlCol="0">
            <a:spAutoFit/>
          </a:bodyPr>
          <a:lstStyle/>
          <a:p>
            <a:r>
              <a:rPr lang="en-US" sz="2400" b="1" dirty="0">
                <a:solidFill>
                  <a:srgbClr val="FFC000"/>
                </a:solidFill>
              </a:rPr>
              <a:t>A</a:t>
            </a:r>
          </a:p>
        </p:txBody>
      </p:sp>
      <p:sp>
        <p:nvSpPr>
          <p:cNvPr id="24" name="TextBox 23"/>
          <p:cNvSpPr txBox="1"/>
          <p:nvPr/>
        </p:nvSpPr>
        <p:spPr>
          <a:xfrm>
            <a:off x="6394078" y="152400"/>
            <a:ext cx="357790" cy="461665"/>
          </a:xfrm>
          <a:prstGeom prst="rect">
            <a:avLst/>
          </a:prstGeom>
          <a:noFill/>
        </p:spPr>
        <p:txBody>
          <a:bodyPr wrap="none" rtlCol="0">
            <a:spAutoFit/>
          </a:bodyPr>
          <a:lstStyle/>
          <a:p>
            <a:r>
              <a:rPr lang="en-US" sz="2400" b="1" dirty="0">
                <a:solidFill>
                  <a:srgbClr val="FFC000"/>
                </a:solidFill>
              </a:rPr>
              <a:t>B</a:t>
            </a:r>
          </a:p>
        </p:txBody>
      </p:sp>
      <p:sp>
        <p:nvSpPr>
          <p:cNvPr id="25" name="TextBox 24"/>
          <p:cNvSpPr txBox="1"/>
          <p:nvPr/>
        </p:nvSpPr>
        <p:spPr>
          <a:xfrm>
            <a:off x="6707418" y="535632"/>
            <a:ext cx="357790" cy="461665"/>
          </a:xfrm>
          <a:prstGeom prst="rect">
            <a:avLst/>
          </a:prstGeom>
          <a:noFill/>
        </p:spPr>
        <p:txBody>
          <a:bodyPr wrap="none" rtlCol="0">
            <a:spAutoFit/>
          </a:bodyPr>
          <a:lstStyle/>
          <a:p>
            <a:r>
              <a:rPr lang="en-US" sz="2400" b="1" dirty="0">
                <a:solidFill>
                  <a:srgbClr val="FFC000"/>
                </a:solidFill>
              </a:rPr>
              <a:t>C</a:t>
            </a:r>
          </a:p>
        </p:txBody>
      </p:sp>
      <p:sp>
        <p:nvSpPr>
          <p:cNvPr id="26" name="TextBox 25"/>
          <p:cNvSpPr txBox="1"/>
          <p:nvPr/>
        </p:nvSpPr>
        <p:spPr>
          <a:xfrm>
            <a:off x="7165170" y="952500"/>
            <a:ext cx="378630" cy="461665"/>
          </a:xfrm>
          <a:prstGeom prst="rect">
            <a:avLst/>
          </a:prstGeom>
          <a:noFill/>
        </p:spPr>
        <p:txBody>
          <a:bodyPr wrap="none" rtlCol="0">
            <a:spAutoFit/>
          </a:bodyPr>
          <a:lstStyle/>
          <a:p>
            <a:r>
              <a:rPr lang="en-US" sz="2400" b="1" dirty="0">
                <a:solidFill>
                  <a:srgbClr val="FFC000"/>
                </a:solidFill>
              </a:rPr>
              <a:t>D</a:t>
            </a:r>
          </a:p>
        </p:txBody>
      </p:sp>
    </p:spTree>
    <p:extLst>
      <p:ext uri="{BB962C8B-B14F-4D97-AF65-F5344CB8AC3E}">
        <p14:creationId xmlns:p14="http://schemas.microsoft.com/office/powerpoint/2010/main" val="73127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209550"/>
            <a:ext cx="8763000" cy="2667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285750"/>
            <a:ext cx="8763000" cy="2667000"/>
          </a:xfrm>
        </p:spPr>
        <p:txBody>
          <a:bodyPr>
            <a:normAutofit lnSpcReduction="10000"/>
          </a:bodyPr>
          <a:lstStyle/>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a:solidFill>
                  <a:srgbClr val="000080"/>
                </a:solidFill>
                <a:highlight>
                  <a:srgbClr val="FFFFFF"/>
                </a:highlight>
                <a:latin typeface="Consolas"/>
              </a:rPr>
              <a:t>input</a:t>
            </a:r>
            <a:r>
              <a:rPr lang="en-US" sz="1200" dirty="0">
                <a:solidFill>
                  <a:srgbClr val="000000"/>
                </a:solidFill>
                <a:highlight>
                  <a:srgbClr val="FFFFFF"/>
                </a:highlight>
                <a:latin typeface="Consolas"/>
              </a:rPr>
              <a:t>, </a:t>
            </a: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a:solidFill>
                  <a:srgbClr val="000080"/>
                </a:solidFill>
                <a:highlight>
                  <a:srgbClr val="FFFFFF"/>
                </a:highlight>
                <a:latin typeface="Consolas"/>
              </a:rPr>
              <a:t>minimum</a:t>
            </a:r>
            <a:r>
              <a:rPr lang="en-US" sz="1200" dirty="0">
                <a:solidFill>
                  <a:srgbClr val="000000"/>
                </a:solidFill>
                <a:highlight>
                  <a:srgbClr val="FFFFFF"/>
                </a:highlight>
                <a:latin typeface="Consolas"/>
              </a:rPr>
              <a:t>, </a:t>
            </a: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a:solidFill>
                  <a:srgbClr val="000080"/>
                </a:solidFill>
                <a:highlight>
                  <a:srgbClr val="FFFFFF"/>
                </a:highlight>
                <a:latin typeface="Consolas"/>
              </a:rPr>
              <a:t>maximum</a:t>
            </a:r>
            <a:r>
              <a:rPr lang="en-US" sz="1200" dirty="0">
                <a:solidFill>
                  <a:srgbClr val="000000"/>
                </a:solidFill>
                <a:highlight>
                  <a:srgbClr val="FFFFFF"/>
                </a:highlight>
                <a:latin typeface="Consolas"/>
              </a:rPr>
              <a:t>)</a:t>
            </a:r>
          </a:p>
          <a:p>
            <a:pPr marL="0" indent="0">
              <a:buNone/>
            </a:pPr>
            <a:r>
              <a:rPr lang="en-US" sz="1200" dirty="0">
                <a:solidFill>
                  <a:srgbClr val="000000"/>
                </a:solidFill>
                <a:highlight>
                  <a:srgbClr val="FFFFFF"/>
                </a:highlight>
                <a:latin typeface="Consolas"/>
              </a:rPr>
              <a:t>{</a:t>
            </a:r>
          </a:p>
          <a:p>
            <a:pPr marL="0" indent="0">
              <a:buNone/>
            </a:pPr>
            <a:r>
              <a:rPr lang="en-US" sz="1200" dirty="0">
                <a:solidFill>
                  <a:srgbClr val="0000FF"/>
                </a:solidFill>
                <a:highlight>
                  <a:srgbClr val="FFFFFF"/>
                </a:highlight>
                <a:latin typeface="Consolas"/>
              </a:rPr>
              <a:t>    return</a:t>
            </a:r>
            <a:r>
              <a:rPr lang="en-US" sz="1200" dirty="0">
                <a:solidFill>
                  <a:srgbClr val="000000"/>
                </a:solidFill>
                <a:highlight>
                  <a:srgbClr val="FFFFFF"/>
                </a:highlight>
                <a:latin typeface="Consolas"/>
              </a:rPr>
              <a:t> </a:t>
            </a:r>
            <a:r>
              <a:rPr lang="en-US" sz="1200" i="1" dirty="0">
                <a:solidFill>
                  <a:srgbClr val="880000"/>
                </a:solidFill>
                <a:highlight>
                  <a:srgbClr val="FFFFFF"/>
                </a:highlight>
                <a:latin typeface="Consolas"/>
              </a:rPr>
              <a:t>saturate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input</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minimum</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maximum</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minimum</a:t>
            </a:r>
            <a:r>
              <a:rPr lang="en-US" sz="1200" dirty="0">
                <a:solidFill>
                  <a:srgbClr val="000000"/>
                </a:solidFill>
                <a:highlight>
                  <a:srgbClr val="FFFFFF"/>
                </a:highlight>
                <a:latin typeface="Consolas"/>
              </a:rPr>
              <a:t>));</a:t>
            </a:r>
          </a:p>
          <a:p>
            <a:pPr marL="0" indent="0">
              <a:buNone/>
            </a:pPr>
            <a:r>
              <a:rPr lang="en-US" sz="1200" dirty="0">
                <a:solidFill>
                  <a:srgbClr val="000000"/>
                </a:solidFill>
                <a:highlight>
                  <a:srgbClr val="FFFFFF"/>
                </a:highlight>
                <a:latin typeface="Consolas"/>
              </a:rPr>
              <a:t>}</a:t>
            </a:r>
          </a:p>
          <a:p>
            <a:pPr marL="0" indent="0">
              <a:buNone/>
            </a:pPr>
            <a:r>
              <a:rPr lang="en-US" sz="1200" dirty="0">
                <a:solidFill>
                  <a:srgbClr val="000000"/>
                </a:solidFill>
                <a:highlight>
                  <a:srgbClr val="FFFFFF"/>
                </a:highlight>
                <a:latin typeface="Consolas"/>
              </a:rPr>
              <a:t>…</a:t>
            </a:r>
          </a:p>
          <a:p>
            <a:pPr marL="0" indent="0">
              <a:buNone/>
            </a:pPr>
            <a:r>
              <a:rPr lang="en-US" sz="1200" dirty="0">
                <a:solidFill>
                  <a:srgbClr val="0000FF"/>
                </a:solidFill>
                <a:highlight>
                  <a:srgbClr val="FFFFFF"/>
                </a:highlight>
                <a:latin typeface="Consolas"/>
              </a:rPr>
              <a:t>float3</a:t>
            </a:r>
            <a:r>
              <a:rPr lang="en-US" sz="1200" dirty="0">
                <a:solidFill>
                  <a:srgbClr val="000080"/>
                </a:solidFill>
                <a:highlight>
                  <a:srgbClr val="FFFFFF"/>
                </a:highlight>
                <a:latin typeface="Consolas"/>
              </a:rPr>
              <a:t> </a:t>
            </a:r>
            <a:r>
              <a:rPr lang="en-US" sz="1200" dirty="0" err="1">
                <a:solidFill>
                  <a:srgbClr val="000080"/>
                </a:solidFill>
                <a:highlight>
                  <a:srgbClr val="FFFFFF"/>
                </a:highlight>
                <a:latin typeface="Consolas"/>
              </a:rPr>
              <a:t>baseColorSqr</a:t>
            </a:r>
            <a:r>
              <a:rPr lang="en-US" sz="1200" dirty="0">
                <a:solidFill>
                  <a:srgbClr val="000080"/>
                </a:solidFill>
                <a:highlight>
                  <a:srgbClr val="FFFFFF"/>
                </a:highlight>
                <a:latin typeface="Consolas"/>
              </a:rPr>
              <a:t> </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 </a:t>
            </a:r>
            <a:r>
              <a:rPr lang="en-US" sz="1200" dirty="0" err="1">
                <a:solidFill>
                  <a:srgbClr val="000080"/>
                </a:solidFill>
                <a:highlight>
                  <a:srgbClr val="FFFFFF"/>
                </a:highlight>
                <a:latin typeface="Consolas"/>
              </a:rPr>
              <a:t>baseColor</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baseColor</a:t>
            </a:r>
            <a:r>
              <a:rPr lang="en-US" sz="1200" dirty="0">
                <a:solidFill>
                  <a:srgbClr val="000000"/>
                </a:solidFill>
                <a:highlight>
                  <a:srgbClr val="FFFFFF"/>
                </a:highlight>
                <a:latin typeface="Consolas"/>
              </a:rPr>
              <a:t>;</a:t>
            </a:r>
          </a:p>
          <a:p>
            <a:pPr marL="0" indent="0">
              <a:buNone/>
            </a:pPr>
            <a:r>
              <a:rPr lang="en-US" sz="1200" dirty="0" err="1">
                <a:solidFill>
                  <a:srgbClr val="000080"/>
                </a:solidFill>
                <a:highlight>
                  <a:srgbClr val="FFFFFF"/>
                </a:highlight>
                <a:latin typeface="Consolas"/>
              </a:rPr>
              <a:t>baseColor</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baseColor</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baseColorSqr</a:t>
            </a:r>
            <a:r>
              <a:rPr lang="en-US" sz="1200" dirty="0">
                <a:solidFill>
                  <a:srgbClr val="000080"/>
                </a:solidFill>
                <a:highlight>
                  <a:srgbClr val="FFFFFF"/>
                </a:highlight>
                <a:latin typeface="Consolas"/>
              </a:rPr>
              <a:t>,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0.0,  0.35) * </a:t>
            </a:r>
            <a:r>
              <a:rPr lang="en-US" sz="1200" dirty="0">
                <a:solidFill>
                  <a:srgbClr val="000080"/>
                </a:solidFill>
                <a:highlight>
                  <a:srgbClr val="FFFFFF"/>
                </a:highlight>
                <a:latin typeface="Consolas"/>
              </a:rPr>
              <a:t>porosity</a:t>
            </a:r>
            <a:r>
              <a:rPr lang="en-US" sz="1200" dirty="0">
                <a:solidFill>
                  <a:srgbClr val="000000"/>
                </a:solidFill>
                <a:highlight>
                  <a:srgbClr val="FFFFFF"/>
                </a:highlight>
                <a:latin typeface="Consolas"/>
              </a:rPr>
              <a:t>);</a:t>
            </a:r>
          </a:p>
          <a:p>
            <a:pPr marL="0" indent="0">
              <a:buNone/>
            </a:pPr>
            <a:r>
              <a:rPr lang="en-US" sz="1200" dirty="0">
                <a:solidFill>
                  <a:srgbClr val="000080"/>
                </a:solidFill>
                <a:highlight>
                  <a:srgbClr val="FFFFFF"/>
                </a:highlight>
                <a:latin typeface="Consolas"/>
              </a:rPr>
              <a:t>roughness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roughness</a:t>
            </a:r>
            <a:r>
              <a:rPr lang="en-US" sz="1200" dirty="0">
                <a:solidFill>
                  <a:srgbClr val="000000"/>
                </a:solidFill>
                <a:highlight>
                  <a:srgbClr val="FFFFFF"/>
                </a:highlight>
                <a:latin typeface="Consolas"/>
              </a:rPr>
              <a:t>, 0.1,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0.2,  1.0));</a:t>
            </a:r>
          </a:p>
          <a:p>
            <a:pPr marL="0" indent="0">
              <a:buNone/>
            </a:pPr>
            <a:r>
              <a:rPr lang="en-US" sz="1200" dirty="0">
                <a:solidFill>
                  <a:srgbClr val="000080"/>
                </a:solidFill>
                <a:highlight>
                  <a:srgbClr val="FFFFFF"/>
                </a:highlight>
                <a:latin typeface="Consolas"/>
              </a:rPr>
              <a:t>specular</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specular</a:t>
            </a:r>
            <a:r>
              <a:rPr lang="en-US" sz="1200" dirty="0">
                <a:solidFill>
                  <a:srgbClr val="000000"/>
                </a:solidFill>
                <a:highlight>
                  <a:srgbClr val="FFFFFF"/>
                </a:highlight>
                <a:latin typeface="Consolas"/>
              </a:rPr>
              <a:t>,  0.25,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0.25, 0.5));</a:t>
            </a:r>
          </a:p>
          <a:p>
            <a:pPr marL="0" indent="0">
              <a:buNone/>
            </a:pPr>
            <a:r>
              <a:rPr lang="pt-BR" sz="1200" dirty="0">
                <a:solidFill>
                  <a:srgbClr val="000080"/>
                </a:solidFill>
                <a:highlight>
                  <a:srgbClr val="FFFFFF"/>
                </a:highlight>
                <a:latin typeface="Consolas"/>
              </a:rPr>
              <a:t>ao</a:t>
            </a:r>
            <a:r>
              <a:rPr lang="pt-BR"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pt-BR" sz="1200" dirty="0">
                <a:solidFill>
                  <a:srgbClr val="000000"/>
                </a:solidFill>
                <a:highlight>
                  <a:srgbClr val="FFFFFF"/>
                </a:highlight>
                <a:latin typeface="Consolas"/>
              </a:rPr>
              <a:t>(</a:t>
            </a:r>
            <a:r>
              <a:rPr lang="pt-BR" sz="1200" dirty="0">
                <a:solidFill>
                  <a:srgbClr val="000080"/>
                </a:solidFill>
                <a:highlight>
                  <a:srgbClr val="FFFFFF"/>
                </a:highlight>
                <a:latin typeface="Consolas"/>
              </a:rPr>
              <a:t>ao</a:t>
            </a:r>
            <a:r>
              <a:rPr lang="pt-BR" sz="1200" dirty="0">
                <a:solidFill>
                  <a:srgbClr val="000000"/>
                </a:solidFill>
                <a:highlight>
                  <a:srgbClr val="FFFFFF"/>
                </a:highlight>
                <a:latin typeface="Consolas"/>
              </a:rPr>
              <a:t>,        1.0,          </a:t>
            </a:r>
            <a:r>
              <a:rPr lang="pt-BR" sz="1200" dirty="0">
                <a:solidFill>
                  <a:srgbClr val="880000"/>
                </a:solidFill>
                <a:highlight>
                  <a:srgbClr val="FFFFFF"/>
                </a:highlight>
                <a:latin typeface="Consolas"/>
              </a:rPr>
              <a:t>ClampRange</a:t>
            </a:r>
            <a:r>
              <a:rPr lang="pt-BR" sz="1200" dirty="0">
                <a:solidFill>
                  <a:srgbClr val="000000"/>
                </a:solidFill>
                <a:highlight>
                  <a:srgbClr val="FFFFFF"/>
                </a:highlight>
                <a:latin typeface="Consolas"/>
              </a:rPr>
              <a:t>(</a:t>
            </a:r>
            <a:r>
              <a:rPr lang="pt-BR" sz="1200" dirty="0">
                <a:solidFill>
                  <a:srgbClr val="000080"/>
                </a:solidFill>
                <a:highlight>
                  <a:srgbClr val="FFFFFF"/>
                </a:highlight>
                <a:latin typeface="Consolas"/>
              </a:rPr>
              <a:t>wetness</a:t>
            </a:r>
            <a:r>
              <a:rPr lang="pt-BR" sz="1200" dirty="0">
                <a:solidFill>
                  <a:srgbClr val="000000"/>
                </a:solidFill>
                <a:highlight>
                  <a:srgbClr val="FFFFFF"/>
                </a:highlight>
                <a:latin typeface="Consolas"/>
              </a:rPr>
              <a:t>, 0.45, 0.95));</a:t>
            </a:r>
            <a:endParaRPr lang="en-US" sz="1200" dirty="0">
              <a:solidFill>
                <a:srgbClr val="000000"/>
              </a:solidFill>
              <a:highlight>
                <a:srgbClr val="FFFFFF"/>
              </a:highlight>
              <a:latin typeface="Consolas"/>
            </a:endParaRPr>
          </a:p>
          <a:p>
            <a:pPr marL="0" indent="0">
              <a:buNone/>
            </a:pPr>
            <a:r>
              <a:rPr lang="en-US" sz="1200" dirty="0" err="1">
                <a:solidFill>
                  <a:srgbClr val="000080"/>
                </a:solidFill>
                <a:highlight>
                  <a:srgbClr val="FFFFFF"/>
                </a:highlight>
                <a:latin typeface="Consolas"/>
              </a:rPr>
              <a:t>normalTS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normalTS</a:t>
            </a:r>
            <a:r>
              <a:rPr lang="en-US" sz="1200" dirty="0">
                <a:solidFill>
                  <a:srgbClr val="000000"/>
                </a:solidFill>
                <a:highlight>
                  <a:srgbClr val="FFFFFF"/>
                </a:highlight>
                <a:latin typeface="Consolas"/>
              </a:rPr>
              <a:t>,  </a:t>
            </a:r>
            <a:r>
              <a:rPr lang="en-US" sz="1200" dirty="0">
                <a:solidFill>
                  <a:srgbClr val="0000FF"/>
                </a:solidFill>
                <a:highlight>
                  <a:srgbClr val="FFFFFF"/>
                </a:highlight>
                <a:latin typeface="Consolas"/>
              </a:rPr>
              <a:t>float2</a:t>
            </a:r>
            <a:r>
              <a:rPr lang="en-US" sz="1200" dirty="0">
                <a:solidFill>
                  <a:srgbClr val="000000"/>
                </a:solidFill>
                <a:highlight>
                  <a:srgbClr val="FFFFFF"/>
                </a:highlight>
                <a:latin typeface="Consolas"/>
              </a:rPr>
              <a:t>(0.5),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0.45, 0.95));</a:t>
            </a:r>
          </a:p>
          <a:p>
            <a:pPr marL="0" indent="0">
              <a:buNone/>
            </a:pPr>
            <a:r>
              <a:rPr lang="en-US" sz="1200" dirty="0" err="1">
                <a:solidFill>
                  <a:srgbClr val="000080"/>
                </a:solidFill>
                <a:highlight>
                  <a:srgbClr val="FFFFFF"/>
                </a:highlight>
                <a:latin typeface="Consolas"/>
              </a:rPr>
              <a:t>vertexNormalWS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normalize</a:t>
            </a:r>
            <a:r>
              <a:rPr lang="en-US" sz="1200" dirty="0">
                <a:solidFill>
                  <a:srgbClr val="000000"/>
                </a:solidFill>
                <a:highlight>
                  <a:srgbClr val="FFFFFF"/>
                </a:highlight>
                <a:latin typeface="Consolas"/>
              </a:rPr>
              <a:t>(</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vertexNormalWS</a:t>
            </a:r>
            <a:r>
              <a:rPr lang="en-US" sz="1200" dirty="0">
                <a:solidFill>
                  <a:srgbClr val="000000"/>
                </a:solidFill>
                <a:highlight>
                  <a:srgbClr val="FFFFFF"/>
                </a:highlight>
                <a:latin typeface="Consolas"/>
              </a:rPr>
              <a:t>, </a:t>
            </a:r>
            <a:r>
              <a:rPr lang="en-US" sz="1200" dirty="0">
                <a:solidFill>
                  <a:srgbClr val="0000FF"/>
                </a:solidFill>
                <a:highlight>
                  <a:srgbClr val="FFFFFF"/>
                </a:highlight>
                <a:latin typeface="Consolas"/>
              </a:rPr>
              <a:t>float3</a:t>
            </a:r>
            <a:r>
              <a:rPr lang="en-US" sz="1200" dirty="0">
                <a:solidFill>
                  <a:srgbClr val="000000"/>
                </a:solidFill>
                <a:highlight>
                  <a:srgbClr val="FFFFFF"/>
                </a:highlight>
                <a:latin typeface="Consolas"/>
              </a:rPr>
              <a:t>(0,1,0), </a:t>
            </a:r>
            <a:r>
              <a:rPr lang="en-US" sz="1200" dirty="0" err="1">
                <a:solidFill>
                  <a:srgbClr val="880000"/>
                </a:solidFill>
                <a:highlight>
                  <a:srgbClr val="FFFFFF"/>
                </a:highlight>
                <a:latin typeface="Consolas"/>
              </a:rPr>
              <a:t>ClampRange</a:t>
            </a:r>
            <a:r>
              <a:rPr lang="en-US" sz="1200" dirty="0">
                <a:solidFill>
                  <a:srgbClr val="000000"/>
                </a:solidFill>
                <a:highlight>
                  <a:srgbClr val="FFFFFF"/>
                </a:highlight>
                <a:latin typeface="Consolas"/>
              </a:rPr>
              <a:t>(</a:t>
            </a:r>
            <a:r>
              <a:rPr lang="en-US" sz="1200" dirty="0">
                <a:solidFill>
                  <a:srgbClr val="000080"/>
                </a:solidFill>
                <a:highlight>
                  <a:srgbClr val="FFFFFF"/>
                </a:highlight>
                <a:latin typeface="Consolas"/>
              </a:rPr>
              <a:t>wetness</a:t>
            </a:r>
            <a:r>
              <a:rPr lang="en-US" sz="1200" dirty="0">
                <a:solidFill>
                  <a:srgbClr val="000000"/>
                </a:solidFill>
                <a:highlight>
                  <a:srgbClr val="FFFFFF"/>
                </a:highlight>
                <a:latin typeface="Consolas"/>
              </a:rPr>
              <a:t>, 0.98, 1.0)));</a:t>
            </a:r>
            <a:endParaRPr lang="en-US" sz="1200" dirty="0">
              <a:solidFill>
                <a:schemeClr val="accent3">
                  <a:lumMod val="75000"/>
                </a:schemeClr>
              </a:solidFill>
            </a:endParaRPr>
          </a:p>
        </p:txBody>
      </p:sp>
      <p:sp>
        <p:nvSpPr>
          <p:cNvPr id="5" name="TextBox 4"/>
          <p:cNvSpPr txBox="1"/>
          <p:nvPr/>
        </p:nvSpPr>
        <p:spPr>
          <a:xfrm>
            <a:off x="152400" y="3028950"/>
            <a:ext cx="5638800" cy="1200329"/>
          </a:xfrm>
          <a:prstGeom prst="rect">
            <a:avLst/>
          </a:prstGeom>
          <a:noFill/>
        </p:spPr>
        <p:txBody>
          <a:bodyPr wrap="square" rtlCol="0">
            <a:spAutoFit/>
          </a:bodyPr>
          <a:lstStyle/>
          <a:p>
            <a:r>
              <a:rPr lang="en-US" dirty="0">
                <a:solidFill>
                  <a:schemeClr val="bg1">
                    <a:lumMod val="95000"/>
                  </a:schemeClr>
                </a:solidFill>
              </a:rPr>
              <a:t>Artist Inputs: Wetness, Porosity</a:t>
            </a:r>
          </a:p>
          <a:p>
            <a:endParaRPr lang="en-US" dirty="0">
              <a:solidFill>
                <a:schemeClr val="bg1">
                  <a:lumMod val="95000"/>
                </a:schemeClr>
              </a:solidFill>
            </a:endParaRPr>
          </a:p>
          <a:p>
            <a:endParaRPr lang="en-US" dirty="0">
              <a:solidFill>
                <a:schemeClr val="bg1">
                  <a:lumMod val="95000"/>
                </a:schemeClr>
              </a:solidFill>
            </a:endParaRPr>
          </a:p>
          <a:p>
            <a:r>
              <a:rPr lang="en-US" dirty="0">
                <a:solidFill>
                  <a:schemeClr val="bg1">
                    <a:lumMod val="95000"/>
                  </a:schemeClr>
                </a:solidFill>
              </a:rPr>
              <a:t>See also: [Lagarde2013]</a:t>
            </a:r>
          </a:p>
        </p:txBody>
      </p:sp>
    </p:spTree>
    <p:extLst>
      <p:ext uri="{BB962C8B-B14F-4D97-AF65-F5344CB8AC3E}">
        <p14:creationId xmlns:p14="http://schemas.microsoft.com/office/powerpoint/2010/main" val="2918287565"/>
      </p:ext>
    </p:extLst>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Wetness3.mp4">
            <a:hlinkClick action="ppaction://media" r:id=""/>
          </p:cNvPr>
          <p:cNvPicPr>
            <a:picLocks noChangeAspect="1" noGrp="1"/>
          </p:cNvPicPr>
          <p:nvPr>
            <p:ph idx="1"/>
            <a:videoFile r:link="rId2"/>
            <p:extLst>
              <p:ext uri="{DAA4B4D4-6D71-4841-9C94-3DE7FCFB9230}">
                <p14:media xmlns:p14="http://schemas.microsoft.com/office/powerpoint/2010/main" r:embed="rId1"/>
              </p:ext>
            </p:extLst>
          </p:nvPr>
        </p:nvPicPr>
        <p:blipFill rotWithShape="1">
          <a:blip r:embed="rId5"/>
          <a:srcRect b="35"/>
          <a:stretch/>
        </p:blipFill>
        <p:spPr>
          <a:xfrm>
            <a:off x="1142042" y="319314"/>
            <a:ext cx="6858958" cy="4209143"/>
          </a:xfrm>
        </p:spPr>
      </p:pic>
    </p:spTree>
    <p:extLst>
      <p:ext uri="{BB962C8B-B14F-4D97-AF65-F5344CB8AC3E}">
        <p14:creationId xmlns:p14="http://schemas.microsoft.com/office/powerpoint/2010/main" val="2080549082"/>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4576" fill="hold" id="6"/>
                                        <p:tgtEl>
                                          <p:spTgt spid="3"/>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7" repeatCount="indefinite">
                  <p:stCondLst>
                    <p:cond delay="indefinite"/>
                  </p:stCondLst>
                </p:cTn>
                <p:tgtEl>
                  <p:spTgt spid="3"/>
                </p:tgtEl>
              </p:cMediaNode>
            </p:video>
            <p:seq concurrent="1" nextAc="seek">
              <p:cTn evtFilter="cancelBubble" fill="hold" id="8" nodeType="interactiveSeq" restart="whenNotActive">
                <p:stCondLst>
                  <p:cond delay="0" evt="onClick">
                    <p:tgtEl>
                      <p:spTgt spid="3"/>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3"/>
                                        </p:tgtEl>
                                      </p:cBhvr>
                                    </p:cmd>
                                  </p:childTnLst>
                                </p:cTn>
                              </p:par>
                            </p:childTnLst>
                          </p:cTn>
                        </p:par>
                      </p:childTnLst>
                    </p:cTn>
                  </p:par>
                </p:childTnLst>
              </p:cTn>
              <p:nextCondLst>
                <p:cond delay="0" evt="onClick">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 y="-662"/>
            <a:ext cx="9145171" cy="514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05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Special-Case Materials</a:t>
            </a:r>
          </a:p>
        </p:txBody>
      </p:sp>
      <p:sp>
        <p:nvSpPr>
          <p:cNvPr id="3" name="Title 1"/>
          <p:cNvSpPr txBox="1">
            <a:spLocks/>
          </p:cNvSpPr>
          <p:nvPr/>
        </p:nvSpPr>
        <p:spPr>
          <a:xfrm>
            <a:off x="457200" y="2552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dirty="0"/>
              <a:t>Glass</a:t>
            </a:r>
          </a:p>
        </p:txBody>
      </p:sp>
    </p:spTree>
    <p:extLst>
      <p:ext uri="{BB962C8B-B14F-4D97-AF65-F5344CB8AC3E}">
        <p14:creationId xmlns:p14="http://schemas.microsoft.com/office/powerpoint/2010/main" val="1909333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787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Alpha-Blended</a:t>
            </a:r>
          </a:p>
        </p:txBody>
      </p:sp>
    </p:spTree>
    <p:extLst>
      <p:ext uri="{BB962C8B-B14F-4D97-AF65-F5344CB8AC3E}">
        <p14:creationId xmlns:p14="http://schemas.microsoft.com/office/powerpoint/2010/main" val="2435972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normAutofit fontScale="90000"/>
          </a:bodyPr>
          <a:lstStyle/>
          <a:p>
            <a:r>
              <a:rPr lang="en-US" dirty="0" err="1">
                <a:solidFill>
                  <a:schemeClr val="bg1"/>
                </a:solidFill>
              </a:rPr>
              <a:t>Tonemapping</a:t>
            </a:r>
            <a:r>
              <a:rPr lang="en-US" dirty="0">
                <a:solidFill>
                  <a:schemeClr val="bg1"/>
                </a:solidFill>
              </a:rPr>
              <a:t> and HDR Color Grading</a:t>
            </a:r>
          </a:p>
        </p:txBody>
      </p:sp>
      <p:sp>
        <p:nvSpPr>
          <p:cNvPr id="3" name="Title 1"/>
          <p:cNvSpPr txBox="1">
            <a:spLocks/>
          </p:cNvSpPr>
          <p:nvPr/>
        </p:nvSpPr>
        <p:spPr>
          <a:xfrm>
            <a:off x="457200" y="2724150"/>
            <a:ext cx="8229600"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sz="3600" dirty="0">
                <a:solidFill>
                  <a:schemeClr val="bg1"/>
                </a:solidFill>
              </a:rPr>
              <a:t>HDR Lookup Table (LUT)</a:t>
            </a:r>
          </a:p>
        </p:txBody>
      </p:sp>
    </p:spTree>
    <p:extLst>
      <p:ext uri="{BB962C8B-B14F-4D97-AF65-F5344CB8AC3E}">
        <p14:creationId xmlns:p14="http://schemas.microsoft.com/office/powerpoint/2010/main" val="220507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00150"/>
            <a:ext cx="81534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marL="0" indent="0">
              <a:buNone/>
            </a:pPr>
            <a:r>
              <a:rPr lang="en-US" sz="1400" dirty="0" err="1">
                <a:solidFill>
                  <a:srgbClr val="000080"/>
                </a:solidFill>
                <a:highlight>
                  <a:srgbClr val="FFFFFF"/>
                </a:highlight>
                <a:latin typeface="Consolas"/>
              </a:rPr>
              <a:t>finalLight</a:t>
            </a:r>
            <a:r>
              <a:rPr lang="en-US" sz="1400" dirty="0">
                <a:solidFill>
                  <a:srgbClr val="000080"/>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 </a:t>
            </a:r>
            <a:r>
              <a:rPr lang="en-US" sz="1400" dirty="0" err="1">
                <a:solidFill>
                  <a:srgbClr val="000080"/>
                </a:solidFill>
                <a:highlight>
                  <a:srgbClr val="FFFFFF"/>
                </a:highlight>
                <a:latin typeface="Consolas"/>
              </a:rPr>
              <a:t>diffuseLight</a:t>
            </a:r>
            <a:r>
              <a:rPr lang="en-US" sz="1400" dirty="0">
                <a:solidFill>
                  <a:srgbClr val="000080"/>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 </a:t>
            </a:r>
            <a:r>
              <a:rPr lang="en-US" sz="1400" dirty="0">
                <a:solidFill>
                  <a:schemeClr val="tx1"/>
                </a:solidFill>
                <a:highlight>
                  <a:srgbClr val="FFFFFF"/>
                </a:highlight>
                <a:latin typeface="Consolas"/>
              </a:rPr>
              <a:t>(</a:t>
            </a:r>
            <a:r>
              <a:rPr lang="en-US" sz="1400" dirty="0" err="1">
                <a:solidFill>
                  <a:srgbClr val="000080"/>
                </a:solidFill>
                <a:highlight>
                  <a:srgbClr val="FFFFFF"/>
                </a:highlight>
                <a:latin typeface="Consolas"/>
              </a:rPr>
              <a:t>specularLight</a:t>
            </a:r>
            <a:r>
              <a:rPr lang="en-US" sz="1400" dirty="0">
                <a:solidFill>
                  <a:srgbClr val="000080"/>
                </a:solidFill>
                <a:highlight>
                  <a:srgbClr val="FFFFFF"/>
                </a:highlight>
                <a:latin typeface="Consolas"/>
              </a:rPr>
              <a:t> </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 </a:t>
            </a:r>
            <a:r>
              <a:rPr lang="en-US" sz="1400" dirty="0">
                <a:solidFill>
                  <a:srgbClr val="880000"/>
                </a:solidFill>
                <a:highlight>
                  <a:srgbClr val="FFFFFF"/>
                </a:highlight>
                <a:latin typeface="Consolas"/>
              </a:rPr>
              <a:t>max</a:t>
            </a:r>
            <a:r>
              <a:rPr lang="en-US" sz="1400" dirty="0">
                <a:solidFill>
                  <a:schemeClr val="tx1"/>
                </a:solidFill>
                <a:highlight>
                  <a:srgbClr val="FFFFFF"/>
                </a:highlight>
                <a:latin typeface="Consolas"/>
              </a:rPr>
              <a:t>(</a:t>
            </a:r>
            <a:r>
              <a:rPr lang="en-US" sz="1400" dirty="0">
                <a:solidFill>
                  <a:srgbClr val="000080"/>
                </a:solidFill>
                <a:highlight>
                  <a:srgbClr val="FFFFFF"/>
                </a:highlight>
                <a:latin typeface="Consolas"/>
              </a:rPr>
              <a:t>transparency, 0.01</a:t>
            </a:r>
            <a:r>
              <a:rPr lang="en-US" sz="1400" dirty="0">
                <a:solidFill>
                  <a:schemeClr val="tx1"/>
                </a:solidFill>
                <a:highlight>
                  <a:srgbClr val="FFFFFF"/>
                </a:highlight>
                <a:latin typeface="Consolas"/>
              </a:rPr>
              <a:t>));</a:t>
            </a:r>
          </a:p>
        </p:txBody>
      </p:sp>
    </p:spTree>
    <p:extLst>
      <p:ext uri="{BB962C8B-B14F-4D97-AF65-F5344CB8AC3E}">
        <p14:creationId xmlns:p14="http://schemas.microsoft.com/office/powerpoint/2010/main" val="1566195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Refractive Transparency</a:t>
            </a:r>
          </a:p>
        </p:txBody>
      </p:sp>
      <p:sp>
        <p:nvSpPr>
          <p:cNvPr id="6" name="Content Placeholder 2"/>
          <p:cNvSpPr txBox="1">
            <a:spLocks/>
          </p:cNvSpPr>
          <p:nvPr/>
        </p:nvSpPr>
        <p:spPr>
          <a:xfrm>
            <a:off x="233" y="4781550"/>
            <a:ext cx="2057400" cy="289322"/>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See also: [McGuire2016]</a:t>
            </a:r>
          </a:p>
        </p:txBody>
      </p:sp>
    </p:spTree>
    <p:extLst>
      <p:ext uri="{BB962C8B-B14F-4D97-AF65-F5344CB8AC3E}">
        <p14:creationId xmlns:p14="http://schemas.microsoft.com/office/powerpoint/2010/main" val="2383402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0" y="4400550"/>
            <a:ext cx="55626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3048000" y="4400550"/>
            <a:ext cx="5181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rgbClr val="0000FF"/>
                </a:solidFill>
                <a:highlight>
                  <a:srgbClr val="FFFFFF"/>
                </a:highlight>
                <a:latin typeface="Consolas" panose="020B0609020204030204" pitchFamily="49" charset="0"/>
                <a:cs typeface="Consolas" panose="020B0609020204030204" pitchFamily="49" charset="0"/>
              </a:rPr>
              <a:t>float3</a:t>
            </a:r>
            <a:r>
              <a:rPr lang="en-US" sz="1400" dirty="0">
                <a:solidFill>
                  <a:srgbClr val="000000"/>
                </a:solidFill>
                <a:highlight>
                  <a:srgbClr val="FFFFFF"/>
                </a:highlight>
                <a:latin typeface="Consolas" panose="020B0609020204030204" pitchFamily="49" charset="0"/>
                <a:cs typeface="Consolas" panose="020B0609020204030204" pitchFamily="49" charset="0"/>
              </a:rPr>
              <a:t> </a:t>
            </a:r>
            <a:r>
              <a:rPr lang="en-US" sz="1400" dirty="0" err="1">
                <a:solidFill>
                  <a:srgbClr val="000080"/>
                </a:solidFill>
                <a:highlight>
                  <a:srgbClr val="FFFFFF"/>
                </a:highlight>
                <a:latin typeface="Consolas" panose="020B0609020204030204" pitchFamily="49" charset="0"/>
                <a:cs typeface="Consolas" panose="020B0609020204030204" pitchFamily="49" charset="0"/>
              </a:rPr>
              <a:t>refractWS</a:t>
            </a:r>
            <a:r>
              <a:rPr lang="en-US" sz="1400" dirty="0">
                <a:solidFill>
                  <a:srgbClr val="000000"/>
                </a:solidFill>
                <a:highlight>
                  <a:srgbClr val="FFFFFF"/>
                </a:highlight>
                <a:latin typeface="Consolas" panose="020B0609020204030204" pitchFamily="49" charset="0"/>
                <a:cs typeface="Consolas" panose="020B0609020204030204" pitchFamily="49" charset="0"/>
              </a:rPr>
              <a:t> = </a:t>
            </a:r>
            <a:r>
              <a:rPr lang="en-US" sz="1400" dirty="0">
                <a:solidFill>
                  <a:srgbClr val="880000"/>
                </a:solidFill>
                <a:highlight>
                  <a:srgbClr val="FFFFFF"/>
                </a:highlight>
                <a:latin typeface="Consolas" panose="020B0609020204030204" pitchFamily="49" charset="0"/>
                <a:cs typeface="Consolas" panose="020B0609020204030204" pitchFamily="49" charset="0"/>
              </a:rPr>
              <a:t>refract</a:t>
            </a:r>
            <a:r>
              <a:rPr lang="en-US" sz="1400" dirty="0">
                <a:solidFill>
                  <a:srgbClr val="000000"/>
                </a:solidFill>
                <a:highlight>
                  <a:srgbClr val="FFFFFF"/>
                </a:highlight>
                <a:latin typeface="Consolas" panose="020B0609020204030204" pitchFamily="49" charset="0"/>
                <a:cs typeface="Consolas" panose="020B0609020204030204" pitchFamily="49" charset="0"/>
              </a:rPr>
              <a:t>(</a:t>
            </a:r>
            <a:r>
              <a:rPr lang="en-US" sz="1400" dirty="0" err="1">
                <a:solidFill>
                  <a:srgbClr val="000080"/>
                </a:solidFill>
                <a:highlight>
                  <a:srgbClr val="FFFFFF"/>
                </a:highlight>
                <a:latin typeface="Consolas" panose="020B0609020204030204" pitchFamily="49" charset="0"/>
                <a:cs typeface="Consolas" panose="020B0609020204030204" pitchFamily="49" charset="0"/>
              </a:rPr>
              <a:t>viewWS</a:t>
            </a:r>
            <a:r>
              <a:rPr lang="en-US" sz="1400" dirty="0">
                <a:solidFill>
                  <a:srgbClr val="000000"/>
                </a:solidFill>
                <a:highlight>
                  <a:srgbClr val="FFFFFF"/>
                </a:highlight>
                <a:latin typeface="Consolas" panose="020B0609020204030204" pitchFamily="49" charset="0"/>
                <a:cs typeface="Consolas" panose="020B0609020204030204" pitchFamily="49" charset="0"/>
              </a:rPr>
              <a:t>, </a:t>
            </a:r>
            <a:r>
              <a:rPr lang="en-US" sz="1400" dirty="0" err="1">
                <a:solidFill>
                  <a:srgbClr val="000080"/>
                </a:solidFill>
                <a:highlight>
                  <a:srgbClr val="FFFFFF"/>
                </a:highlight>
                <a:latin typeface="Consolas" panose="020B0609020204030204" pitchFamily="49" charset="0"/>
                <a:cs typeface="Consolas" panose="020B0609020204030204" pitchFamily="49" charset="0"/>
              </a:rPr>
              <a:t>normalWS</a:t>
            </a:r>
            <a:r>
              <a:rPr lang="en-US" sz="1400" dirty="0">
                <a:solidFill>
                  <a:srgbClr val="000000"/>
                </a:solidFill>
                <a:highlight>
                  <a:srgbClr val="FFFFFF"/>
                </a:highlight>
                <a:latin typeface="Consolas" panose="020B0609020204030204" pitchFamily="49" charset="0"/>
                <a:cs typeface="Consolas" panose="020B0609020204030204" pitchFamily="49" charset="0"/>
              </a:rPr>
              <a:t>, </a:t>
            </a:r>
            <a:r>
              <a:rPr lang="en-US" sz="1400" dirty="0" err="1">
                <a:solidFill>
                  <a:srgbClr val="000080"/>
                </a:solidFill>
                <a:highlight>
                  <a:srgbClr val="FFFFFF"/>
                </a:highlight>
                <a:latin typeface="Consolas" panose="020B0609020204030204" pitchFamily="49" charset="0"/>
                <a:cs typeface="Consolas" panose="020B0609020204030204" pitchFamily="49" charset="0"/>
              </a:rPr>
              <a:t>ior</a:t>
            </a:r>
            <a:r>
              <a:rPr lang="en-US" sz="1400" dirty="0">
                <a:solidFill>
                  <a:srgbClr val="000000"/>
                </a:solidFill>
                <a:highlight>
                  <a:srgbClr val="FFFFFF"/>
                </a:highlight>
                <a:latin typeface="Consolas" panose="020B0609020204030204" pitchFamily="49" charset="0"/>
                <a:cs typeface="Consolas" panose="020B0609020204030204" pitchFamily="49" charset="0"/>
              </a:rPr>
              <a:t>);</a:t>
            </a:r>
            <a:endParaRPr lang="en-US" sz="1400" dirty="0">
              <a:solidFill>
                <a:schemeClr val="tx1"/>
              </a:solidFill>
              <a:highlight>
                <a:srgbClr val="FFFFFF"/>
              </a:highlight>
              <a:latin typeface="Consolas" panose="020B0609020204030204" pitchFamily="49" charset="0"/>
              <a:cs typeface="Consolas" panose="020B0609020204030204" pitchFamily="49"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710385" y="209550"/>
            <a:ext cx="5757215" cy="396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814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710385" y="209550"/>
            <a:ext cx="5757215" cy="396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721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590873"/>
            <a:ext cx="3733800" cy="3648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4724400" y="591198"/>
            <a:ext cx="3733800" cy="364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Thin Shell vs Solid</a:t>
            </a:r>
          </a:p>
        </p:txBody>
      </p:sp>
    </p:spTree>
    <p:extLst>
      <p:ext uri="{BB962C8B-B14F-4D97-AF65-F5344CB8AC3E}">
        <p14:creationId xmlns:p14="http://schemas.microsoft.com/office/powerpoint/2010/main" val="1833204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200" dirty="0">
                <a:solidFill>
                  <a:schemeClr val="bg1"/>
                </a:solidFill>
              </a:rPr>
              <a:t>Masked Thin Shell vs Solid</a:t>
            </a:r>
          </a:p>
        </p:txBody>
      </p:sp>
    </p:spTree>
    <p:extLst>
      <p:ext uri="{BB962C8B-B14F-4D97-AF65-F5344CB8AC3E}">
        <p14:creationId xmlns:p14="http://schemas.microsoft.com/office/powerpoint/2010/main" val="3595952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Tint, Surface Transparency</a:t>
            </a:r>
          </a:p>
        </p:txBody>
      </p:sp>
    </p:spTree>
    <p:extLst>
      <p:ext uri="{BB962C8B-B14F-4D97-AF65-F5344CB8AC3E}">
        <p14:creationId xmlns:p14="http://schemas.microsoft.com/office/powerpoint/2010/main" val="1351785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6275" y="942975"/>
            <a:ext cx="779145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Artist Interface</a:t>
            </a:r>
          </a:p>
        </p:txBody>
      </p:sp>
    </p:spTree>
    <p:extLst>
      <p:ext uri="{BB962C8B-B14F-4D97-AF65-F5344CB8AC3E}">
        <p14:creationId xmlns:p14="http://schemas.microsoft.com/office/powerpoint/2010/main" val="1061478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33350"/>
            <a:ext cx="8153400" cy="3733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285750"/>
            <a:ext cx="8229600" cy="4648200"/>
          </a:xfrm>
        </p:spPr>
        <p:txBody>
          <a:bodyPr>
            <a:noAutofit/>
          </a:bodyPr>
          <a:lstStyle/>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NdotV</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dot</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normalWS</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viewWS</a:t>
            </a:r>
            <a:r>
              <a:rPr lang="en-US" sz="1200" dirty="0">
                <a:solidFill>
                  <a:srgbClr val="000000"/>
                </a:solidFill>
                <a:highlight>
                  <a:srgbClr val="FFFFFF"/>
                </a:highlight>
                <a:latin typeface="Consolas"/>
              </a:rPr>
              <a:t>);</a:t>
            </a:r>
          </a:p>
          <a:p>
            <a:pPr marL="0" indent="0">
              <a:buNone/>
            </a:pPr>
            <a:r>
              <a:rPr lang="en-US" sz="1200" dirty="0">
                <a:solidFill>
                  <a:srgbClr val="0000FF"/>
                </a:solidFill>
                <a:highlight>
                  <a:srgbClr val="FFFFFF"/>
                </a:highlight>
                <a:latin typeface="Consolas"/>
              </a:rPr>
              <a:t>float3</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refractWS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refract</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viewWS</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normalWS</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ior</a:t>
            </a:r>
            <a:r>
              <a:rPr lang="en-US" sz="1200" dirty="0">
                <a:solidFill>
                  <a:srgbClr val="000000"/>
                </a:solidFill>
                <a:highlight>
                  <a:srgbClr val="FFFFFF"/>
                </a:highlight>
                <a:latin typeface="Consolas"/>
              </a:rPr>
              <a:t>);</a:t>
            </a:r>
          </a:p>
          <a:p>
            <a:pPr marL="0" indent="0">
              <a:buNone/>
            </a:pPr>
            <a:endParaRPr lang="en-US" sz="1200" dirty="0">
              <a:solidFill>
                <a:schemeClr val="accent3">
                  <a:lumMod val="75000"/>
                </a:schemeClr>
              </a:solidFill>
              <a:highlight>
                <a:srgbClr val="FFFFFF"/>
              </a:highlight>
              <a:latin typeface="Consolas"/>
            </a:endParaRPr>
          </a:p>
          <a:p>
            <a:pPr marL="0" indent="0">
              <a:buNone/>
            </a:pPr>
            <a:r>
              <a:rPr lang="en-US" sz="1200" dirty="0">
                <a:solidFill>
                  <a:schemeClr val="accent3">
                    <a:lumMod val="75000"/>
                  </a:schemeClr>
                </a:solidFill>
                <a:highlight>
                  <a:srgbClr val="FFFFFF"/>
                </a:highlight>
                <a:latin typeface="Consolas"/>
              </a:rPr>
              <a:t>// Calculate distance ray travels through the medium</a:t>
            </a:r>
          </a:p>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rayLengthSolid</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thickness</a:t>
            </a:r>
            <a:r>
              <a:rPr lang="en-US" sz="1200" dirty="0">
                <a:solidFill>
                  <a:srgbClr val="000000"/>
                </a:solidFill>
                <a:highlight>
                  <a:srgbClr val="FFFFFF"/>
                </a:highlight>
                <a:latin typeface="Consolas"/>
              </a:rPr>
              <a:t>;</a:t>
            </a:r>
          </a:p>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rayLengthShell</a:t>
            </a:r>
            <a:r>
              <a:rPr lang="en-US" sz="1200" dirty="0">
                <a:solidFill>
                  <a:srgbClr val="000000"/>
                </a:solidFill>
                <a:highlight>
                  <a:srgbClr val="FFFFFF"/>
                </a:highlight>
                <a:latin typeface="Consolas"/>
              </a:rPr>
              <a:t> = </a:t>
            </a:r>
            <a:r>
              <a:rPr lang="en-US" sz="1200" dirty="0">
                <a:solidFill>
                  <a:srgbClr val="000080"/>
                </a:solidFill>
                <a:highlight>
                  <a:srgbClr val="FFFFFF"/>
                </a:highlight>
                <a:latin typeface="Consolas"/>
              </a:rPr>
              <a:t>thickness</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max</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pixelDepth</a:t>
            </a:r>
            <a:r>
              <a:rPr lang="en-US" sz="1200" dirty="0">
                <a:solidFill>
                  <a:srgbClr val="000000"/>
                </a:solidFill>
                <a:highlight>
                  <a:srgbClr val="FFFFFF"/>
                </a:highlight>
                <a:latin typeface="Consolas"/>
              </a:rPr>
              <a:t> * </a:t>
            </a:r>
            <a:r>
              <a:rPr lang="en-US" sz="1200" dirty="0" err="1">
                <a:solidFill>
                  <a:srgbClr val="000080"/>
                </a:solidFill>
                <a:highlight>
                  <a:srgbClr val="FFFFFF"/>
                </a:highlight>
                <a:latin typeface="Consolas"/>
              </a:rPr>
              <a:t>NdotV</a:t>
            </a:r>
            <a:r>
              <a:rPr lang="en-US" sz="1200" dirty="0">
                <a:solidFill>
                  <a:srgbClr val="000000"/>
                </a:solidFill>
                <a:highlight>
                  <a:srgbClr val="FFFFFF"/>
                </a:highlight>
                <a:latin typeface="Consolas"/>
              </a:rPr>
              <a:t>, 0.5);</a:t>
            </a:r>
          </a:p>
          <a:p>
            <a:pPr marL="0" indent="0">
              <a:buNone/>
            </a:pPr>
            <a:r>
              <a:rPr lang="en-US" sz="1200" dirty="0">
                <a:solidFill>
                  <a:srgbClr val="0000FF"/>
                </a:solidFill>
                <a:highlight>
                  <a:srgbClr val="FFFFFF"/>
                </a:highlight>
                <a:latin typeface="Consolas"/>
              </a:rPr>
              <a:t>float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rayLength</a:t>
            </a:r>
            <a:r>
              <a:rPr lang="en-US" sz="1200" dirty="0">
                <a:solidFill>
                  <a:srgbClr val="000000"/>
                </a:solidFill>
                <a:highlight>
                  <a:srgbClr val="FFFFFF"/>
                </a:highlight>
                <a:latin typeface="Consolas"/>
              </a:rPr>
              <a:t> =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rayLengthSolid</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rayLengthShell</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isShell</a:t>
            </a:r>
            <a:r>
              <a:rPr lang="en-US" sz="1200" dirty="0">
                <a:solidFill>
                  <a:srgbClr val="000000"/>
                </a:solidFill>
                <a:highlight>
                  <a:srgbClr val="FFFFFF"/>
                </a:highlight>
                <a:latin typeface="Consolas"/>
              </a:rPr>
              <a:t>);</a:t>
            </a:r>
          </a:p>
          <a:p>
            <a:pPr marL="0" indent="0">
              <a:buNone/>
            </a:pPr>
            <a:endParaRPr lang="en-US" sz="1200" dirty="0">
              <a:solidFill>
                <a:srgbClr val="000000"/>
              </a:solidFill>
              <a:highlight>
                <a:srgbClr val="FFFFFF"/>
              </a:highlight>
              <a:latin typeface="Consolas"/>
            </a:endParaRPr>
          </a:p>
          <a:p>
            <a:pPr marL="0" indent="0">
              <a:buNone/>
            </a:pPr>
            <a:r>
              <a:rPr lang="en-US" sz="1200" dirty="0">
                <a:solidFill>
                  <a:srgbClr val="0000FF"/>
                </a:solidFill>
                <a:highlight>
                  <a:srgbClr val="FFFFFF"/>
                </a:highlight>
                <a:latin typeface="Consolas"/>
              </a:rPr>
              <a:t>float3</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refractVectorWS</a:t>
            </a:r>
            <a:r>
              <a:rPr lang="en-US" sz="1200" dirty="0">
                <a:solidFill>
                  <a:srgbClr val="000000"/>
                </a:solidFill>
                <a:highlight>
                  <a:srgbClr val="FFFFFF"/>
                </a:highlight>
                <a:latin typeface="Consolas"/>
              </a:rPr>
              <a:t> = </a:t>
            </a:r>
            <a:r>
              <a:rPr lang="en-US" sz="1200" dirty="0" err="1">
                <a:solidFill>
                  <a:srgbClr val="000080"/>
                </a:solidFill>
                <a:highlight>
                  <a:srgbClr val="FFFFFF"/>
                </a:highlight>
                <a:latin typeface="Consolas"/>
              </a:rPr>
              <a:t>refractWS</a:t>
            </a:r>
            <a:r>
              <a:rPr lang="en-US" sz="1200" dirty="0">
                <a:solidFill>
                  <a:srgbClr val="000000"/>
                </a:solidFill>
                <a:highlight>
                  <a:srgbClr val="FFFFFF"/>
                </a:highlight>
                <a:latin typeface="Consolas"/>
              </a:rPr>
              <a:t> * </a:t>
            </a:r>
            <a:r>
              <a:rPr lang="en-US" sz="1200" dirty="0" err="1">
                <a:solidFill>
                  <a:srgbClr val="000080"/>
                </a:solidFill>
                <a:highlight>
                  <a:srgbClr val="FFFFFF"/>
                </a:highlight>
                <a:latin typeface="Consolas"/>
              </a:rPr>
              <a:t>rayLength</a:t>
            </a:r>
            <a:r>
              <a:rPr lang="en-US" sz="1200" dirty="0">
                <a:solidFill>
                  <a:srgbClr val="000000"/>
                </a:solidFill>
                <a:highlight>
                  <a:srgbClr val="FFFFFF"/>
                </a:highlight>
                <a:latin typeface="Consolas"/>
              </a:rPr>
              <a:t>;</a:t>
            </a:r>
          </a:p>
          <a:p>
            <a:pPr marL="0" indent="0">
              <a:buNone/>
            </a:pPr>
            <a:r>
              <a:rPr lang="en-US" sz="1200" dirty="0">
                <a:solidFill>
                  <a:schemeClr val="accent3">
                    <a:lumMod val="75000"/>
                  </a:schemeClr>
                </a:solidFill>
                <a:highlight>
                  <a:srgbClr val="FFFFFF"/>
                </a:highlight>
                <a:latin typeface="Consolas"/>
              </a:rPr>
              <a:t>// Convert world-space to view space, add to current screen UV, sample screen buffer</a:t>
            </a:r>
          </a:p>
          <a:p>
            <a:pPr marL="0" indent="0">
              <a:buNone/>
            </a:pPr>
            <a:r>
              <a:rPr lang="en-US" sz="1200" dirty="0">
                <a:solidFill>
                  <a:srgbClr val="0000FF"/>
                </a:solidFill>
                <a:highlight>
                  <a:srgbClr val="FFFFFF"/>
                </a:highlight>
                <a:latin typeface="Consolas"/>
              </a:rPr>
              <a:t>float3</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refractionLight</a:t>
            </a:r>
            <a:r>
              <a:rPr lang="en-US" sz="1200" dirty="0">
                <a:solidFill>
                  <a:srgbClr val="000000"/>
                </a:solidFill>
                <a:highlight>
                  <a:srgbClr val="FFFFFF"/>
                </a:highlight>
                <a:latin typeface="Consolas"/>
              </a:rPr>
              <a:t> = </a:t>
            </a:r>
            <a:r>
              <a:rPr lang="en-US" sz="1200" dirty="0" err="1">
                <a:solidFill>
                  <a:srgbClr val="880000"/>
                </a:solidFill>
                <a:highlight>
                  <a:srgbClr val="FFFFFF"/>
                </a:highlight>
                <a:latin typeface="Consolas"/>
              </a:rPr>
              <a:t>FetchRefractedPixel</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refractVectorWS</a:t>
            </a:r>
            <a:r>
              <a:rPr lang="en-US" sz="1200" dirty="0">
                <a:solidFill>
                  <a:srgbClr val="000000"/>
                </a:solidFill>
                <a:highlight>
                  <a:srgbClr val="FFFFFF"/>
                </a:highlight>
                <a:latin typeface="Consolas"/>
              </a:rPr>
              <a:t>);	</a:t>
            </a:r>
          </a:p>
          <a:p>
            <a:pPr marL="0" indent="0">
              <a:buNone/>
            </a:pPr>
            <a:endParaRPr lang="en-US" sz="1200" dirty="0">
              <a:solidFill>
                <a:srgbClr val="000000"/>
              </a:solidFill>
              <a:highlight>
                <a:srgbClr val="FFFFFF"/>
              </a:highlight>
              <a:latin typeface="Consolas"/>
            </a:endParaRPr>
          </a:p>
          <a:p>
            <a:pPr marL="0" indent="0">
              <a:buNone/>
            </a:pPr>
            <a:r>
              <a:rPr lang="en-US" sz="1200" dirty="0">
                <a:solidFill>
                  <a:schemeClr val="accent3">
                    <a:lumMod val="75000"/>
                  </a:schemeClr>
                </a:solidFill>
                <a:highlight>
                  <a:srgbClr val="FFFFFF"/>
                </a:highlight>
                <a:latin typeface="Consolas"/>
              </a:rPr>
              <a:t>// Final color based on Fresnel darkening and remaining user inputs</a:t>
            </a:r>
          </a:p>
          <a:p>
            <a:pPr marL="0" indent="0">
              <a:buNone/>
            </a:pPr>
            <a:r>
              <a:rPr lang="en-US" sz="1200" dirty="0" err="1">
                <a:solidFill>
                  <a:srgbClr val="000080"/>
                </a:solidFill>
                <a:highlight>
                  <a:srgbClr val="FFFFFF"/>
                </a:highlight>
                <a:latin typeface="Consolas"/>
              </a:rPr>
              <a:t>refractionLight</a:t>
            </a:r>
            <a:r>
              <a:rPr lang="en-US" sz="1200" dirty="0">
                <a:solidFill>
                  <a:srgbClr val="000000"/>
                </a:solidFill>
                <a:highlight>
                  <a:srgbClr val="FFFFFF"/>
                </a:highlight>
                <a:latin typeface="Consolas"/>
              </a:rPr>
              <a:t> *= </a:t>
            </a:r>
            <a:r>
              <a:rPr lang="en-US" sz="1200" dirty="0" err="1">
                <a:solidFill>
                  <a:srgbClr val="000080"/>
                </a:solidFill>
                <a:highlight>
                  <a:srgbClr val="FFFFFF"/>
                </a:highlight>
                <a:latin typeface="Consolas"/>
              </a:rPr>
              <a:t>mediumColor</a:t>
            </a:r>
            <a:r>
              <a:rPr lang="en-US" sz="1200" dirty="0">
                <a:solidFill>
                  <a:srgbClr val="000000"/>
                </a:solidFill>
                <a:highlight>
                  <a:srgbClr val="FFFFFF"/>
                </a:highlight>
                <a:latin typeface="Consolas"/>
              </a:rPr>
              <a:t> * </a:t>
            </a:r>
            <a:r>
              <a:rPr lang="en-US" sz="1200" dirty="0" err="1">
                <a:solidFill>
                  <a:srgbClr val="880000"/>
                </a:solidFill>
                <a:highlight>
                  <a:srgbClr val="FFFFFF"/>
                </a:highlight>
                <a:latin typeface="Consolas"/>
              </a:rPr>
              <a:t>SchlickFresnel</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NdotV</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ior</a:t>
            </a:r>
            <a:r>
              <a:rPr lang="en-US" sz="1200" dirty="0">
                <a:solidFill>
                  <a:srgbClr val="000000"/>
                </a:solidFill>
                <a:highlight>
                  <a:srgbClr val="FFFFFF"/>
                </a:highlight>
                <a:latin typeface="Consolas"/>
              </a:rPr>
              <a:t>);</a:t>
            </a:r>
          </a:p>
          <a:p>
            <a:pPr marL="0" indent="0">
              <a:buNone/>
            </a:pPr>
            <a:r>
              <a:rPr lang="en-US" sz="1200" dirty="0" err="1">
                <a:solidFill>
                  <a:srgbClr val="000080"/>
                </a:solidFill>
                <a:highlight>
                  <a:srgbClr val="FFFFFF"/>
                </a:highlight>
                <a:latin typeface="Consolas"/>
              </a:rPr>
              <a:t>diffuseLight</a:t>
            </a:r>
            <a:r>
              <a:rPr lang="en-US" sz="1200" dirty="0">
                <a:solidFill>
                  <a:srgbClr val="0000FF"/>
                </a:solidFill>
                <a:highlight>
                  <a:srgbClr val="FFFFFF"/>
                </a:highlight>
                <a:latin typeface="Consolas"/>
              </a:rPr>
              <a:t> </a:t>
            </a:r>
            <a:r>
              <a:rPr lang="en-US" sz="1200" dirty="0">
                <a:solidFill>
                  <a:srgbClr val="000000"/>
                </a:solidFill>
                <a:highlight>
                  <a:srgbClr val="FFFFFF"/>
                </a:highlight>
                <a:latin typeface="Consolas"/>
              </a:rPr>
              <a:t>= </a:t>
            </a:r>
            <a:r>
              <a:rPr lang="en-US" sz="1200" dirty="0">
                <a:solidFill>
                  <a:srgbClr val="880000"/>
                </a:solidFill>
                <a:highlight>
                  <a:srgbClr val="FFFFFF"/>
                </a:highlight>
                <a:latin typeface="Consolas"/>
              </a:rPr>
              <a:t>lerp</a:t>
            </a:r>
            <a:r>
              <a:rPr lang="en-US" sz="1200" dirty="0">
                <a:solidFill>
                  <a:srgbClr val="000000"/>
                </a:solidFill>
                <a:highlight>
                  <a:srgbClr val="FFFFFF"/>
                </a:highlight>
                <a:latin typeface="Consolas"/>
              </a:rPr>
              <a:t>(</a:t>
            </a:r>
            <a:r>
              <a:rPr lang="en-US" sz="1200" dirty="0" err="1">
                <a:solidFill>
                  <a:srgbClr val="000080"/>
                </a:solidFill>
                <a:highlight>
                  <a:srgbClr val="FFFFFF"/>
                </a:highlight>
                <a:latin typeface="Consolas"/>
              </a:rPr>
              <a:t>diffuseLight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refractionLight</a:t>
            </a:r>
            <a:r>
              <a:rPr lang="en-US" sz="1200" dirty="0">
                <a:solidFill>
                  <a:srgbClr val="000000"/>
                </a:solidFill>
                <a:highlight>
                  <a:srgbClr val="FFFFFF"/>
                </a:highlight>
                <a:latin typeface="Consolas"/>
              </a:rPr>
              <a:t>, </a:t>
            </a:r>
            <a:r>
              <a:rPr lang="en-US" sz="1200" dirty="0" err="1">
                <a:solidFill>
                  <a:srgbClr val="000080"/>
                </a:solidFill>
                <a:highlight>
                  <a:srgbClr val="FFFFFF"/>
                </a:highlight>
                <a:latin typeface="Consolas"/>
              </a:rPr>
              <a:t>surfaceTransparency</a:t>
            </a:r>
            <a:r>
              <a:rPr lang="en-US" sz="1200" dirty="0">
                <a:solidFill>
                  <a:srgbClr val="000000"/>
                </a:solidFill>
                <a:highlight>
                  <a:srgbClr val="FFFFFF"/>
                </a:highlight>
                <a:latin typeface="Consolas"/>
              </a:rPr>
              <a:t>);</a:t>
            </a:r>
          </a:p>
          <a:p>
            <a:pPr marL="0" indent="0">
              <a:buNone/>
            </a:pPr>
            <a:endParaRPr lang="en-US" sz="1200" dirty="0">
              <a:solidFill>
                <a:schemeClr val="tx1"/>
              </a:solidFill>
              <a:highlight>
                <a:srgbClr val="FFFFFF"/>
              </a:highlight>
              <a:latin typeface="Consolas"/>
            </a:endParaRPr>
          </a:p>
        </p:txBody>
      </p:sp>
    </p:spTree>
    <p:extLst>
      <p:ext uri="{BB962C8B-B14F-4D97-AF65-F5344CB8AC3E}">
        <p14:creationId xmlns:p14="http://schemas.microsoft.com/office/powerpoint/2010/main" val="1143695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a:solidFill>
                  <a:schemeClr val="bg1"/>
                </a:solidFill>
              </a:rPr>
              <a:t>All Together</a:t>
            </a:r>
          </a:p>
        </p:txBody>
      </p:sp>
    </p:spTree>
    <p:extLst>
      <p:ext uri="{BB962C8B-B14F-4D97-AF65-F5344CB8AC3E}">
        <p14:creationId xmlns:p14="http://schemas.microsoft.com/office/powerpoint/2010/main" val="3972568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a:solidFill>
                  <a:schemeClr val="bg1"/>
                </a:solidFill>
              </a:rPr>
              <a:t>No LUT or </a:t>
            </a:r>
            <a:r>
              <a:rPr lang="en-US" sz="3600" dirty="0" err="1">
                <a:solidFill>
                  <a:schemeClr val="bg1"/>
                </a:solidFill>
              </a:rPr>
              <a:t>Tonemap</a:t>
            </a:r>
            <a:endParaRPr lang="en-US" sz="3600" dirty="0">
              <a:solidFill>
                <a:schemeClr val="bg1"/>
              </a:solidFill>
            </a:endParaRPr>
          </a:p>
        </p:txBody>
      </p:sp>
    </p:spTree>
    <p:extLst>
      <p:ext uri="{BB962C8B-B14F-4D97-AF65-F5344CB8AC3E}">
        <p14:creationId xmlns:p14="http://schemas.microsoft.com/office/powerpoint/2010/main" val="27191995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r"/>
            <a:r>
              <a:rPr lang="en-US" sz="3600" dirty="0" err="1">
                <a:solidFill>
                  <a:schemeClr val="bg1"/>
                </a:solidFill>
              </a:rPr>
              <a:t>Cubemap</a:t>
            </a:r>
            <a:r>
              <a:rPr lang="en-US" sz="3600" dirty="0">
                <a:solidFill>
                  <a:schemeClr val="bg1"/>
                </a:solidFill>
              </a:rPr>
              <a:t> Refraction</a:t>
            </a:r>
          </a:p>
        </p:txBody>
      </p:sp>
    </p:spTree>
    <p:extLst>
      <p:ext uri="{BB962C8B-B14F-4D97-AF65-F5344CB8AC3E}">
        <p14:creationId xmlns:p14="http://schemas.microsoft.com/office/powerpoint/2010/main" val="405647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 y="-11430"/>
            <a:ext cx="9164320" cy="515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6860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0700"/>
            <a:ext cx="8229600" cy="857250"/>
          </a:xfrm>
        </p:spPr>
        <p:txBody>
          <a:bodyPr/>
          <a:lstStyle/>
          <a:p>
            <a:r>
              <a:rPr lang="en-US" dirty="0">
                <a:solidFill>
                  <a:schemeClr val="bg1"/>
                </a:solidFill>
              </a:rPr>
              <a:t>And now…</a:t>
            </a:r>
          </a:p>
        </p:txBody>
      </p:sp>
    </p:spTree>
    <p:extLst>
      <p:ext uri="{BB962C8B-B14F-4D97-AF65-F5344CB8AC3E}">
        <p14:creationId xmlns:p14="http://schemas.microsoft.com/office/powerpoint/2010/main" val="524490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U4\Siggraph\Siggraph_2016_VertexProcessing_Maximov-1.mov_snapshot_00.10_[2016.08.03_20.1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60" y="-40107"/>
            <a:ext cx="9384635" cy="527885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352800" y="-190500"/>
            <a:ext cx="8229600" cy="857250"/>
          </a:xfrm>
        </p:spPr>
        <p:txBody>
          <a:bodyPr>
            <a:normAutofit/>
          </a:bodyPr>
          <a:lstStyle/>
          <a:p>
            <a:r>
              <a:rPr lang="en-US" sz="1400" dirty="0">
                <a:solidFill>
                  <a:srgbClr val="724057"/>
                </a:solidFill>
              </a:rPr>
              <a:t>Video Link in Notes</a:t>
            </a:r>
          </a:p>
        </p:txBody>
      </p:sp>
    </p:spTree>
    <p:extLst>
      <p:ext uri="{BB962C8B-B14F-4D97-AF65-F5344CB8AC3E}">
        <p14:creationId xmlns:p14="http://schemas.microsoft.com/office/powerpoint/2010/main" val="40046573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78180" y="206218"/>
            <a:ext cx="7886700" cy="655081"/>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dirty="0">
                <a:solidFill>
                  <a:schemeClr val="bg1"/>
                </a:solidFill>
              </a:rPr>
              <a:t>General Purpose Vertex Processing</a:t>
            </a:r>
          </a:p>
        </p:txBody>
      </p:sp>
      <p:sp>
        <p:nvSpPr>
          <p:cNvPr id="7" name="Content Placeholder 2"/>
          <p:cNvSpPr>
            <a:spLocks noGrp="1"/>
          </p:cNvSpPr>
          <p:nvPr>
            <p:ph idx="1"/>
          </p:nvPr>
        </p:nvSpPr>
        <p:spPr>
          <a:xfrm>
            <a:off x="457200" y="1062991"/>
            <a:ext cx="8229600" cy="3321049"/>
          </a:xfrm>
        </p:spPr>
        <p:txBody>
          <a:bodyPr>
            <a:normAutofit fontScale="92500" lnSpcReduction="20000"/>
          </a:bodyPr>
          <a:lstStyle/>
          <a:p>
            <a:pPr marL="0" indent="0">
              <a:buNone/>
            </a:pPr>
            <a:r>
              <a:rPr lang="en-US" sz="3400" dirty="0">
                <a:solidFill>
                  <a:schemeClr val="bg1">
                    <a:lumMod val="75000"/>
                  </a:schemeClr>
                </a:solidFill>
              </a:rPr>
              <a:t>Shaders are not just for shading:</a:t>
            </a:r>
          </a:p>
          <a:p>
            <a:r>
              <a:rPr lang="en-US" sz="3000" dirty="0">
                <a:solidFill>
                  <a:schemeClr val="bg1">
                    <a:lumMod val="75000"/>
                  </a:schemeClr>
                </a:solidFill>
              </a:rPr>
              <a:t>Globally Integrated Wind System</a:t>
            </a:r>
          </a:p>
          <a:p>
            <a:r>
              <a:rPr lang="en-US" sz="3000" dirty="0">
                <a:solidFill>
                  <a:schemeClr val="bg1">
                    <a:lumMod val="75000"/>
                  </a:schemeClr>
                </a:solidFill>
              </a:rPr>
              <a:t>Foliage, Hair, Cloth Simulation</a:t>
            </a:r>
          </a:p>
          <a:p>
            <a:r>
              <a:rPr lang="en-US" sz="3000" dirty="0">
                <a:solidFill>
                  <a:schemeClr val="bg1">
                    <a:lumMod val="75000"/>
                  </a:schemeClr>
                </a:solidFill>
              </a:rPr>
              <a:t>Baked-pivot Billboards/Imposters</a:t>
            </a:r>
          </a:p>
          <a:p>
            <a:r>
              <a:rPr lang="en-US" sz="3000" dirty="0">
                <a:solidFill>
                  <a:schemeClr val="bg1">
                    <a:lumMod val="75000"/>
                  </a:schemeClr>
                </a:solidFill>
              </a:rPr>
              <a:t>Morph Targets</a:t>
            </a:r>
          </a:p>
          <a:p>
            <a:r>
              <a:rPr lang="en-US" sz="3000" dirty="0">
                <a:solidFill>
                  <a:schemeClr val="bg1">
                    <a:lumMod val="75000"/>
                  </a:schemeClr>
                </a:solidFill>
              </a:rPr>
              <a:t>Procedural animation</a:t>
            </a:r>
          </a:p>
          <a:p>
            <a:r>
              <a:rPr lang="en-US" sz="3000" dirty="0">
                <a:solidFill>
                  <a:schemeClr val="bg1">
                    <a:lumMod val="75000"/>
                  </a:schemeClr>
                </a:solidFill>
              </a:rPr>
              <a:t>And lots-lots more….</a:t>
            </a:r>
          </a:p>
          <a:p>
            <a:endParaRPr lang="en-US" dirty="0">
              <a:solidFill>
                <a:schemeClr val="bg1">
                  <a:lumMod val="75000"/>
                </a:schemeClr>
              </a:solidFill>
            </a:endParaRPr>
          </a:p>
          <a:p>
            <a:endParaRPr lang="en-US" dirty="0">
              <a:solidFill>
                <a:schemeClr val="bg1">
                  <a:lumMod val="75000"/>
                </a:schemeClr>
              </a:solidFill>
            </a:endParaRPr>
          </a:p>
        </p:txBody>
      </p:sp>
    </p:spTree>
    <p:extLst>
      <p:ext uri="{BB962C8B-B14F-4D97-AF65-F5344CB8AC3E}">
        <p14:creationId xmlns:p14="http://schemas.microsoft.com/office/powerpoint/2010/main" val="170028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9567"/>
            <a:ext cx="9214645" cy="518099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4724400" y="1962150"/>
            <a:ext cx="2971800" cy="381000"/>
          </a:xfrm>
          <a:prstGeom prst="wedgeRoundRectCallout">
            <a:avLst>
              <a:gd name="adj1" fmla="val -53194"/>
              <a:gd name="adj2" fmla="val 157197"/>
              <a:gd name="adj3" fmla="val 16667"/>
            </a:avLst>
          </a:prstGeom>
          <a:solidFill>
            <a:srgbClr val="8688C6">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Man, this game has a lot of plants!</a:t>
            </a:r>
          </a:p>
        </p:txBody>
      </p:sp>
    </p:spTree>
    <p:extLst>
      <p:ext uri="{BB962C8B-B14F-4D97-AF65-F5344CB8AC3E}">
        <p14:creationId xmlns:p14="http://schemas.microsoft.com/office/powerpoint/2010/main" val="3275107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7033" y="205978"/>
            <a:ext cx="5109935" cy="857250"/>
          </a:xfrm>
        </p:spPr>
        <p:txBody>
          <a:bodyPr>
            <a:normAutofit/>
          </a:bodyPr>
          <a:lstStyle/>
          <a:p>
            <a:r>
              <a:rPr lang="en-US" dirty="0"/>
              <a:t>Pivot Data</a:t>
            </a:r>
          </a:p>
        </p:txBody>
      </p:sp>
      <p:sp>
        <p:nvSpPr>
          <p:cNvPr id="2" name="Content Placeholder 1"/>
          <p:cNvSpPr>
            <a:spLocks noGrp="1"/>
          </p:cNvSpPr>
          <p:nvPr>
            <p:ph idx="1"/>
          </p:nvPr>
        </p:nvSpPr>
        <p:spPr/>
        <p:txBody>
          <a:bodyPr/>
          <a:lstStyle/>
          <a:p>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3637" y="1047751"/>
            <a:ext cx="11368414" cy="3541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4335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78180" y="206218"/>
            <a:ext cx="7886700" cy="655081"/>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dirty="0">
                <a:solidFill>
                  <a:schemeClr val="bg1"/>
                </a:solidFill>
              </a:rPr>
              <a:t>Generalize Vertex Data</a:t>
            </a:r>
          </a:p>
        </p:txBody>
      </p:sp>
      <p:sp>
        <p:nvSpPr>
          <p:cNvPr id="4" name="Content Placeholder 2"/>
          <p:cNvSpPr txBox="1">
            <a:spLocks/>
          </p:cNvSpPr>
          <p:nvPr/>
        </p:nvSpPr>
        <p:spPr>
          <a:xfrm>
            <a:off x="457200" y="1367791"/>
            <a:ext cx="8229600" cy="30441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    Vertex Colors =&gt; General Purpose Float3 Data</a:t>
            </a:r>
          </a:p>
          <a:p>
            <a:pPr marL="0" indent="0" algn="ctr">
              <a:buFont typeface="Arial" panose="020B0604020202020204" pitchFamily="34" charset="0"/>
              <a:buNone/>
            </a:pPr>
            <a:r>
              <a:rPr lang="en-US" dirty="0">
                <a:solidFill>
                  <a:schemeClr val="bg1">
                    <a:lumMod val="75000"/>
                  </a:schemeClr>
                </a:solidFill>
              </a:rPr>
              <a:t>UV Coordinates =&gt; General Purpose Float2 Data</a:t>
            </a:r>
          </a:p>
          <a:p>
            <a:pPr algn="ctr"/>
            <a:r>
              <a:rPr lang="en-US" dirty="0">
                <a:solidFill>
                  <a:schemeClr val="bg1">
                    <a:lumMod val="75000"/>
                  </a:schemeClr>
                </a:solidFill>
              </a:rPr>
              <a:t>Unclamped, Signed</a:t>
            </a:r>
          </a:p>
        </p:txBody>
      </p:sp>
      <p:sp>
        <p:nvSpPr>
          <p:cNvPr id="8" name="Content Placeholder 2"/>
          <p:cNvSpPr txBox="1">
            <a:spLocks/>
          </p:cNvSpPr>
          <p:nvPr/>
        </p:nvSpPr>
        <p:spPr>
          <a:xfrm>
            <a:off x="609600" y="3621405"/>
            <a:ext cx="8229600" cy="7905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3DA4C8"/>
              </a:buClr>
              <a:buFont typeface="Wingdings" charset="2"/>
              <a:buChar char="§"/>
              <a:defRPr sz="3200" kern="1200">
                <a:solidFill>
                  <a:schemeClr val="tx1">
                    <a:lumMod val="75000"/>
                    <a:lumOff val="25000"/>
                  </a:schemeClr>
                </a:solidFill>
                <a:latin typeface="+mn-lt"/>
                <a:ea typeface="+mn-ea"/>
                <a:cs typeface="Century Gothic"/>
              </a:defRPr>
            </a:lvl1pPr>
            <a:lvl2pPr marL="742950" indent="-285750" algn="l" defTabSz="457200" rtl="0" eaLnBrk="1" latinLnBrk="0" hangingPunct="1">
              <a:spcBef>
                <a:spcPct val="20000"/>
              </a:spcBef>
              <a:buClr>
                <a:srgbClr val="3DA4C8"/>
              </a:buClr>
              <a:buFont typeface="Wingdings" charset="2"/>
              <a:buChar char="§"/>
              <a:defRPr sz="2800" kern="1200">
                <a:solidFill>
                  <a:schemeClr val="tx1">
                    <a:lumMod val="75000"/>
                    <a:lumOff val="25000"/>
                  </a:schemeClr>
                </a:solidFill>
                <a:latin typeface="+mn-lt"/>
                <a:ea typeface="+mn-ea"/>
                <a:cs typeface="Century Gothic"/>
              </a:defRPr>
            </a:lvl2pPr>
            <a:lvl3pPr marL="1143000" indent="-228600" algn="l" defTabSz="457200" rtl="0" eaLnBrk="1" latinLnBrk="0" hangingPunct="1">
              <a:spcBef>
                <a:spcPct val="20000"/>
              </a:spcBef>
              <a:buClr>
                <a:srgbClr val="3DA4C8"/>
              </a:buClr>
              <a:buFont typeface="Wingdings" charset="2"/>
              <a:buChar char="§"/>
              <a:defRPr sz="2400" kern="1200">
                <a:solidFill>
                  <a:schemeClr val="tx1">
                    <a:lumMod val="75000"/>
                    <a:lumOff val="25000"/>
                  </a:schemeClr>
                </a:solidFill>
                <a:latin typeface="+mn-lt"/>
                <a:ea typeface="+mn-ea"/>
                <a:cs typeface="Century Gothic"/>
              </a:defRPr>
            </a:lvl3pPr>
            <a:lvl4pPr marL="1600200" indent="-228600" algn="l" defTabSz="457200" rtl="0" eaLnBrk="1" latinLnBrk="0" hangingPunct="1">
              <a:spcBef>
                <a:spcPct val="20000"/>
              </a:spcBef>
              <a:buClr>
                <a:srgbClr val="3DA4C8"/>
              </a:buClr>
              <a:buFont typeface="Wingdings" charset="2"/>
              <a:buChar char="§"/>
              <a:defRPr sz="2000" kern="1200">
                <a:solidFill>
                  <a:schemeClr val="tx1">
                    <a:lumMod val="75000"/>
                    <a:lumOff val="25000"/>
                  </a:schemeClr>
                </a:solidFill>
                <a:latin typeface="+mn-lt"/>
                <a:ea typeface="+mn-ea"/>
                <a:cs typeface="Century Gothic"/>
              </a:defRPr>
            </a:lvl4pPr>
            <a:lvl5pPr marL="2057400" indent="-228600" algn="l" defTabSz="457200" rtl="0" eaLnBrk="1" latinLnBrk="0" hangingPunct="1">
              <a:spcBef>
                <a:spcPct val="20000"/>
              </a:spcBef>
              <a:buClr>
                <a:srgbClr val="3DA4C8"/>
              </a:buClr>
              <a:buFont typeface="Wingdings" charset="2"/>
              <a:buChar char="§"/>
              <a:defRPr sz="2000" kern="1200">
                <a:solidFill>
                  <a:schemeClr val="tx1">
                    <a:lumMod val="75000"/>
                    <a:lumOff val="25000"/>
                  </a:schemeClr>
                </a:solidFill>
                <a:latin typeface="+mn-lt"/>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dirty="0">
                <a:solidFill>
                  <a:schemeClr val="bg1">
                    <a:lumMod val="75000"/>
                  </a:schemeClr>
                </a:solidFill>
              </a:rPr>
              <a:t>Eventually just generic data streams</a:t>
            </a:r>
          </a:p>
        </p:txBody>
      </p:sp>
    </p:spTree>
    <p:extLst>
      <p:ext uri="{BB962C8B-B14F-4D97-AF65-F5344CB8AC3E}">
        <p14:creationId xmlns:p14="http://schemas.microsoft.com/office/powerpoint/2010/main" val="13349159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19100" y="1666017"/>
            <a:ext cx="8153400" cy="1667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0000FF"/>
                </a:solidFill>
                <a:highlight>
                  <a:srgbClr val="FFFFFF"/>
                </a:highlight>
                <a:latin typeface="Consolas"/>
              </a:rPr>
              <a:t>def</a:t>
            </a:r>
            <a:r>
              <a:rPr lang="en-US" sz="1400" dirty="0">
                <a:solidFill>
                  <a:srgbClr val="000000"/>
                </a:solidFill>
                <a:highlight>
                  <a:srgbClr val="FFFFFF"/>
                </a:highlight>
                <a:latin typeface="Consolas"/>
              </a:rPr>
              <a:t> </a:t>
            </a:r>
            <a:r>
              <a:rPr lang="en-US" sz="1400" dirty="0" err="1">
                <a:solidFill>
                  <a:srgbClr val="6F008A"/>
                </a:solidFill>
                <a:highlight>
                  <a:srgbClr val="FFFFFF"/>
                </a:highlight>
                <a:latin typeface="Consolas"/>
              </a:rPr>
              <a:t>bakePivots</a:t>
            </a:r>
            <a:r>
              <a:rPr lang="en-US" sz="1400" dirty="0">
                <a:solidFill>
                  <a:srgbClr val="000000"/>
                </a:solidFill>
                <a:highlight>
                  <a:srgbClr val="FFFFFF"/>
                </a:highlight>
                <a:latin typeface="Consolas"/>
              </a:rPr>
              <a:t>():</a:t>
            </a:r>
            <a:endParaRPr lang="en-US" sz="1400" dirty="0">
              <a:solidFill>
                <a:srgbClr val="0000FF"/>
              </a:solidFill>
              <a:highlight>
                <a:srgbClr val="FFFFFF"/>
              </a:highlight>
              <a:latin typeface="Consolas"/>
            </a:endParaRPr>
          </a:p>
          <a:p>
            <a:r>
              <a:rPr lang="en-US" sz="1400" dirty="0">
                <a:solidFill>
                  <a:schemeClr val="tx1"/>
                </a:solidFill>
                <a:highlight>
                  <a:srgbClr val="FFFFFF"/>
                </a:highlight>
                <a:latin typeface="Consolas"/>
              </a:rPr>
              <a:t>    selection = cmds.ls(</a:t>
            </a:r>
            <a:r>
              <a:rPr lang="en-US" sz="1400" dirty="0" err="1">
                <a:solidFill>
                  <a:schemeClr val="tx1"/>
                </a:solidFill>
                <a:highlight>
                  <a:srgbClr val="FFFFFF"/>
                </a:highlight>
                <a:latin typeface="Consolas"/>
              </a:rPr>
              <a:t>sl</a:t>
            </a:r>
            <a:r>
              <a:rPr lang="en-US" sz="1400" dirty="0">
                <a:solidFill>
                  <a:schemeClr val="tx1"/>
                </a:solidFill>
                <a:highlight>
                  <a:srgbClr val="FFFFFF"/>
                </a:highlight>
                <a:latin typeface="Consolas"/>
              </a:rPr>
              <a:t>=1)</a:t>
            </a:r>
          </a:p>
          <a:p>
            <a:r>
              <a:rPr lang="en-US" sz="1400" dirty="0">
                <a:solidFill>
                  <a:srgbClr val="0000FF"/>
                </a:solidFill>
                <a:highlight>
                  <a:srgbClr val="FFFFFF"/>
                </a:highlight>
                <a:latin typeface="Consolas"/>
              </a:rPr>
              <a:t>    for </a:t>
            </a:r>
            <a:r>
              <a:rPr lang="en-US" sz="1400" dirty="0">
                <a:solidFill>
                  <a:schemeClr val="tx1"/>
                </a:solidFill>
                <a:highlight>
                  <a:srgbClr val="FFFFFF"/>
                </a:highlight>
                <a:latin typeface="Consolas"/>
              </a:rPr>
              <a:t>object </a:t>
            </a:r>
            <a:r>
              <a:rPr lang="en-US" sz="1400" dirty="0">
                <a:solidFill>
                  <a:srgbClr val="0000FF"/>
                </a:solidFill>
                <a:highlight>
                  <a:srgbClr val="FFFFFF"/>
                </a:highlight>
                <a:latin typeface="Consolas"/>
              </a:rPr>
              <a:t>in </a:t>
            </a:r>
            <a:r>
              <a:rPr lang="en-US" sz="1400" dirty="0">
                <a:solidFill>
                  <a:schemeClr val="tx1"/>
                </a:solidFill>
                <a:highlight>
                  <a:srgbClr val="FFFFFF"/>
                </a:highlight>
                <a:latin typeface="Consolas"/>
              </a:rPr>
              <a:t>selection</a:t>
            </a:r>
            <a:r>
              <a:rPr lang="en-US" sz="1400" dirty="0">
                <a:solidFill>
                  <a:srgbClr val="0000FF"/>
                </a:solidFill>
                <a:highlight>
                  <a:srgbClr val="FFFFFF"/>
                </a:highlight>
                <a:latin typeface="Consolas"/>
              </a:rPr>
              <a:t>:</a:t>
            </a:r>
          </a:p>
          <a:p>
            <a:r>
              <a:rPr lang="en-US" sz="1400" dirty="0">
                <a:solidFill>
                  <a:srgbClr val="0000FF"/>
                </a:solidFill>
                <a:highlight>
                  <a:srgbClr val="FFFFFF"/>
                </a:highlight>
                <a:latin typeface="Consolas"/>
              </a:rPr>
              <a:t>        </a:t>
            </a:r>
            <a:r>
              <a:rPr lang="en-US" sz="1400" dirty="0">
                <a:solidFill>
                  <a:schemeClr val="tx1"/>
                </a:solidFill>
                <a:highlight>
                  <a:srgbClr val="FFFFFF"/>
                </a:highlight>
                <a:latin typeface="Consolas"/>
              </a:rPr>
              <a:t>pivot = </a:t>
            </a:r>
            <a:r>
              <a:rPr lang="en-US" sz="1400" dirty="0" err="1">
                <a:solidFill>
                  <a:schemeClr val="tx1"/>
                </a:solidFill>
                <a:highlight>
                  <a:srgbClr val="FFFFFF"/>
                </a:highlight>
                <a:latin typeface="Consolas"/>
              </a:rPr>
              <a:t>cmds.xform</a:t>
            </a:r>
            <a:r>
              <a:rPr lang="en-US" sz="1400" dirty="0">
                <a:solidFill>
                  <a:schemeClr val="tx1"/>
                </a:solidFill>
                <a:highlight>
                  <a:srgbClr val="FFFFFF"/>
                </a:highlight>
                <a:latin typeface="Consolas"/>
              </a:rPr>
              <a:t>( object, query=True, pivots=True, </a:t>
            </a:r>
            <a:r>
              <a:rPr lang="en-US" sz="1400" dirty="0" err="1">
                <a:solidFill>
                  <a:schemeClr val="tx1"/>
                </a:solidFill>
                <a:highlight>
                  <a:srgbClr val="FFFFFF"/>
                </a:highlight>
                <a:latin typeface="Consolas"/>
              </a:rPr>
              <a:t>worldSpace</a:t>
            </a:r>
            <a:r>
              <a:rPr lang="en-US" sz="1400" dirty="0">
                <a:solidFill>
                  <a:schemeClr val="tx1"/>
                </a:solidFill>
                <a:highlight>
                  <a:srgbClr val="FFFFFF"/>
                </a:highlight>
                <a:latin typeface="Consolas"/>
              </a:rPr>
              <a:t>=True )</a:t>
            </a:r>
          </a:p>
          <a:p>
            <a:r>
              <a:rPr lang="en-US" sz="1400" dirty="0">
                <a:solidFill>
                  <a:schemeClr val="tx1"/>
                </a:solidFill>
                <a:highlight>
                  <a:srgbClr val="FFFFFF"/>
                </a:highlight>
                <a:latin typeface="Consolas"/>
              </a:rPr>
              <a:t>        </a:t>
            </a:r>
            <a:r>
              <a:rPr lang="en-US" sz="1400" dirty="0" err="1">
                <a:solidFill>
                  <a:schemeClr val="tx1"/>
                </a:solidFill>
                <a:highlight>
                  <a:srgbClr val="FFFFFF"/>
                </a:highlight>
                <a:latin typeface="Consolas"/>
              </a:rPr>
              <a:t>cmds.polyColorPerVertex</a:t>
            </a:r>
            <a:r>
              <a:rPr lang="en-US" sz="1400" dirty="0">
                <a:solidFill>
                  <a:schemeClr val="tx1"/>
                </a:solidFill>
                <a:highlight>
                  <a:srgbClr val="FFFFFF"/>
                </a:highlight>
                <a:latin typeface="Consolas"/>
              </a:rPr>
              <a:t>( object, </a:t>
            </a:r>
            <a:r>
              <a:rPr lang="en-US" sz="1400" dirty="0" err="1">
                <a:solidFill>
                  <a:schemeClr val="tx1"/>
                </a:solidFill>
                <a:highlight>
                  <a:srgbClr val="FFFFFF"/>
                </a:highlight>
                <a:latin typeface="Consolas"/>
              </a:rPr>
              <a:t>rgb</a:t>
            </a:r>
            <a:r>
              <a:rPr lang="en-US" sz="1400" dirty="0">
                <a:solidFill>
                  <a:schemeClr val="tx1"/>
                </a:solidFill>
                <a:highlight>
                  <a:srgbClr val="FFFFFF"/>
                </a:highlight>
                <a:latin typeface="Consolas"/>
              </a:rPr>
              <a:t>=( pivot[0], pivot[1], pivot[2] ) )</a:t>
            </a:r>
            <a:endParaRPr lang="en-US" sz="1400" dirty="0">
              <a:solidFill>
                <a:schemeClr val="tx1"/>
              </a:solidFill>
            </a:endParaRPr>
          </a:p>
        </p:txBody>
      </p:sp>
      <p:sp>
        <p:nvSpPr>
          <p:cNvPr id="10" name="Content Placeholder 2"/>
          <p:cNvSpPr txBox="1">
            <a:spLocks/>
          </p:cNvSpPr>
          <p:nvPr/>
        </p:nvSpPr>
        <p:spPr>
          <a:xfrm>
            <a:off x="419100" y="866346"/>
            <a:ext cx="82296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lumMod val="75000"/>
                  </a:schemeClr>
                </a:solidFill>
              </a:rPr>
              <a:t>Try this in Maya:</a:t>
            </a:r>
          </a:p>
        </p:txBody>
      </p:sp>
    </p:spTree>
    <p:extLst>
      <p:ext uri="{BB962C8B-B14F-4D97-AF65-F5344CB8AC3E}">
        <p14:creationId xmlns:p14="http://schemas.microsoft.com/office/powerpoint/2010/main" val="22916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Title 3"/>
          <p:cNvSpPr>
            <a:spLocks noGrp="1"/>
          </p:cNvSpPr>
          <p:nvPr>
            <p:ph type="title"/>
          </p:nvPr>
        </p:nvSpPr>
        <p:spPr>
          <a:xfrm>
            <a:off x="457200" y="-19050"/>
            <a:ext cx="8229600" cy="857250"/>
          </a:xfrm>
        </p:spPr>
        <p:txBody>
          <a:bodyPr>
            <a:normAutofit/>
          </a:bodyPr>
          <a:lstStyle/>
          <a:p>
            <a:pPr marL="0" indent="0"/>
            <a:r>
              <a:rPr lang="en-US" sz="3600" dirty="0"/>
              <a:t>Improved Vertex Color Pivot Authoring</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8012" y="742950"/>
            <a:ext cx="8845695" cy="4233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039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76200" y="4381500"/>
            <a:ext cx="8991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pPr algn="l"/>
            <a:r>
              <a:rPr lang="en-US" sz="3600" dirty="0" err="1">
                <a:solidFill>
                  <a:schemeClr val="bg1"/>
                </a:solidFill>
              </a:rPr>
              <a:t>Tonemap</a:t>
            </a:r>
            <a:r>
              <a:rPr lang="en-US" sz="3600" dirty="0">
                <a:solidFill>
                  <a:schemeClr val="bg1"/>
                </a:solidFill>
              </a:rPr>
              <a:t> On</a:t>
            </a:r>
          </a:p>
        </p:txBody>
      </p:sp>
    </p:spTree>
    <p:extLst>
      <p:ext uri="{BB962C8B-B14F-4D97-AF65-F5344CB8AC3E}">
        <p14:creationId xmlns:p14="http://schemas.microsoft.com/office/powerpoint/2010/main" val="3728163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0" indent="0"/>
            <a:r>
              <a:rPr lang="en-US" sz="3600" dirty="0"/>
              <a:t>Invest in debug tools</a:t>
            </a:r>
          </a:p>
        </p:txBody>
      </p:sp>
      <p:pic>
        <p:nvPicPr>
          <p:cNvPr id="3074" name="Picture 2" descr="E:\U4\Wind\SetupImages\PalmTree_wind.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723" y="1043688"/>
            <a:ext cx="1591477" cy="32044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4033" y="1174195"/>
            <a:ext cx="6605443" cy="2943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33902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206218"/>
            <a:ext cx="7886700" cy="655081"/>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sz="4000" dirty="0"/>
              <a:t>Wind System Hierarchy</a:t>
            </a:r>
          </a:p>
        </p:txBody>
      </p:sp>
      <p:sp>
        <p:nvSpPr>
          <p:cNvPr id="8" name="Content Placeholder 2"/>
          <p:cNvSpPr txBox="1">
            <a:spLocks/>
          </p:cNvSpPr>
          <p:nvPr/>
        </p:nvSpPr>
        <p:spPr>
          <a:xfrm>
            <a:off x="152400" y="1352550"/>
            <a:ext cx="3276600" cy="2286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3DA4C8"/>
              </a:buClr>
              <a:buFont typeface="Wingdings" charset="2"/>
              <a:buChar char="§"/>
              <a:defRPr sz="3200" kern="1200">
                <a:solidFill>
                  <a:schemeClr val="tx1">
                    <a:lumMod val="75000"/>
                    <a:lumOff val="25000"/>
                  </a:schemeClr>
                </a:solidFill>
                <a:latin typeface="+mn-lt"/>
                <a:ea typeface="+mn-ea"/>
                <a:cs typeface="Century Gothic"/>
              </a:defRPr>
            </a:lvl1pPr>
            <a:lvl2pPr marL="742950" indent="-285750" algn="l" defTabSz="457200" rtl="0" eaLnBrk="1" latinLnBrk="0" hangingPunct="1">
              <a:spcBef>
                <a:spcPct val="20000"/>
              </a:spcBef>
              <a:buClr>
                <a:srgbClr val="3DA4C8"/>
              </a:buClr>
              <a:buFont typeface="Wingdings" charset="2"/>
              <a:buChar char="§"/>
              <a:defRPr sz="2800" kern="1200">
                <a:solidFill>
                  <a:schemeClr val="tx1">
                    <a:lumMod val="75000"/>
                    <a:lumOff val="25000"/>
                  </a:schemeClr>
                </a:solidFill>
                <a:latin typeface="+mn-lt"/>
                <a:ea typeface="+mn-ea"/>
                <a:cs typeface="Century Gothic"/>
              </a:defRPr>
            </a:lvl2pPr>
            <a:lvl3pPr marL="1143000" indent="-228600" algn="l" defTabSz="457200" rtl="0" eaLnBrk="1" latinLnBrk="0" hangingPunct="1">
              <a:spcBef>
                <a:spcPct val="20000"/>
              </a:spcBef>
              <a:buClr>
                <a:srgbClr val="3DA4C8"/>
              </a:buClr>
              <a:buFont typeface="Wingdings" charset="2"/>
              <a:buChar char="§"/>
              <a:defRPr sz="2400" kern="1200">
                <a:solidFill>
                  <a:schemeClr val="tx1">
                    <a:lumMod val="75000"/>
                    <a:lumOff val="25000"/>
                  </a:schemeClr>
                </a:solidFill>
                <a:latin typeface="+mn-lt"/>
                <a:ea typeface="+mn-ea"/>
                <a:cs typeface="Century Gothic"/>
              </a:defRPr>
            </a:lvl3pPr>
            <a:lvl4pPr marL="1600200" indent="-228600" algn="l" defTabSz="457200" rtl="0" eaLnBrk="1" latinLnBrk="0" hangingPunct="1">
              <a:spcBef>
                <a:spcPct val="20000"/>
              </a:spcBef>
              <a:buClr>
                <a:srgbClr val="3DA4C8"/>
              </a:buClr>
              <a:buFont typeface="Wingdings" charset="2"/>
              <a:buChar char="§"/>
              <a:defRPr sz="2000" kern="1200">
                <a:solidFill>
                  <a:schemeClr val="tx1">
                    <a:lumMod val="75000"/>
                    <a:lumOff val="25000"/>
                  </a:schemeClr>
                </a:solidFill>
                <a:latin typeface="+mn-lt"/>
                <a:ea typeface="+mn-ea"/>
                <a:cs typeface="Century Gothic"/>
              </a:defRPr>
            </a:lvl4pPr>
            <a:lvl5pPr marL="2057400" indent="-228600" algn="l" defTabSz="457200" rtl="0" eaLnBrk="1" latinLnBrk="0" hangingPunct="1">
              <a:spcBef>
                <a:spcPct val="20000"/>
              </a:spcBef>
              <a:buClr>
                <a:srgbClr val="3DA4C8"/>
              </a:buClr>
              <a:buFont typeface="Wingdings" charset="2"/>
              <a:buChar char="§"/>
              <a:defRPr sz="2000" kern="1200">
                <a:solidFill>
                  <a:schemeClr val="tx1">
                    <a:lumMod val="75000"/>
                    <a:lumOff val="25000"/>
                  </a:schemeClr>
                </a:solidFill>
                <a:latin typeface="+mn-lt"/>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F88410"/>
                </a:solidFill>
              </a:rPr>
              <a:t>Object Pivot </a:t>
            </a:r>
          </a:p>
          <a:p>
            <a:r>
              <a:rPr lang="en-US" sz="2400" dirty="0">
                <a:solidFill>
                  <a:srgbClr val="79DCFF"/>
                </a:solidFill>
              </a:rPr>
              <a:t>Baked Pivot 1 </a:t>
            </a:r>
          </a:p>
          <a:p>
            <a:r>
              <a:rPr lang="en-US" sz="2400" dirty="0">
                <a:solidFill>
                  <a:srgbClr val="79DCFF"/>
                </a:solidFill>
              </a:rPr>
              <a:t>Baked Pivot 2 </a:t>
            </a:r>
          </a:p>
          <a:p>
            <a:r>
              <a:rPr lang="en-US" sz="2400" dirty="0">
                <a:solidFill>
                  <a:srgbClr val="FE50F2"/>
                </a:solidFill>
              </a:rPr>
              <a:t>Normal-based High Frequency Movement</a:t>
            </a: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2322" y="1115973"/>
            <a:ext cx="5295537" cy="2979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85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8180" y="206218"/>
            <a:ext cx="7886700" cy="655081"/>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US" sz="4000" dirty="0"/>
              <a:t>Wind Shader Features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0600" y="971550"/>
            <a:ext cx="3829050"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733550"/>
            <a:ext cx="382905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15225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00" y="1962150"/>
            <a:ext cx="8153400" cy="1219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FF"/>
                </a:solidFill>
                <a:highlight>
                  <a:srgbClr val="FFFFFF"/>
                </a:highlight>
                <a:latin typeface="Consolas"/>
              </a:rPr>
              <a:t>float</a:t>
            </a:r>
            <a:r>
              <a:rPr lang="en-US" sz="1600" dirty="0">
                <a:solidFill>
                  <a:srgbClr val="00B0F0"/>
                </a:solidFill>
                <a:highlight>
                  <a:srgbClr val="FFFFFF"/>
                </a:highlight>
                <a:latin typeface="Consolas"/>
              </a:rPr>
              <a:t> </a:t>
            </a:r>
            <a:r>
              <a:rPr lang="en-US" sz="1600" dirty="0">
                <a:solidFill>
                  <a:srgbClr val="000080"/>
                </a:solidFill>
                <a:highlight>
                  <a:srgbClr val="FFFFFF"/>
                </a:highlight>
                <a:latin typeface="Consolas"/>
              </a:rPr>
              <a:t>noise</a:t>
            </a:r>
            <a:r>
              <a:rPr lang="en-US" sz="1600" dirty="0">
                <a:solidFill>
                  <a:srgbClr val="7030A0"/>
                </a:solidFill>
                <a:highlight>
                  <a:srgbClr val="FFFFFF"/>
                </a:highlight>
                <a:latin typeface="Consolas"/>
              </a:rPr>
              <a:t> </a:t>
            </a:r>
            <a:r>
              <a:rPr lang="en-US" sz="1600" dirty="0">
                <a:solidFill>
                  <a:schemeClr val="tx1"/>
                </a:solidFill>
                <a:highlight>
                  <a:srgbClr val="FFFFFF"/>
                </a:highlight>
                <a:latin typeface="Consolas"/>
              </a:rPr>
              <a:t>= </a:t>
            </a:r>
            <a:r>
              <a:rPr lang="en-US" sz="1600" dirty="0">
                <a:solidFill>
                  <a:srgbClr val="880000"/>
                </a:solidFill>
                <a:highlight>
                  <a:srgbClr val="FFFFFF"/>
                </a:highlight>
                <a:latin typeface="Consolas"/>
              </a:rPr>
              <a:t>Get2dNoise</a:t>
            </a:r>
            <a:r>
              <a:rPr lang="en-US" sz="1600" dirty="0">
                <a:solidFill>
                  <a:schemeClr val="tx1"/>
                </a:solidFill>
                <a:highlight>
                  <a:srgbClr val="FFFFFF"/>
                </a:highlight>
                <a:latin typeface="Consolas"/>
              </a:rPr>
              <a:t>(</a:t>
            </a:r>
            <a:r>
              <a:rPr lang="en-US" sz="1600" dirty="0">
                <a:solidFill>
                  <a:srgbClr val="880000"/>
                </a:solidFill>
                <a:highlight>
                  <a:srgbClr val="FFFFFF"/>
                </a:highlight>
                <a:latin typeface="Consolas"/>
              </a:rPr>
              <a:t>dot</a:t>
            </a:r>
            <a:r>
              <a:rPr lang="en-US" sz="1600" dirty="0">
                <a:solidFill>
                  <a:schemeClr val="tx1"/>
                </a:solidFill>
                <a:highlight>
                  <a:srgbClr val="FFFFFF"/>
                </a:highlight>
                <a:latin typeface="Consolas"/>
              </a:rPr>
              <a:t>(</a:t>
            </a:r>
            <a:r>
              <a:rPr lang="en-US" sz="1600" dirty="0" err="1">
                <a:solidFill>
                  <a:srgbClr val="000080"/>
                </a:solidFill>
                <a:highlight>
                  <a:srgbClr val="FFFFFF"/>
                </a:highlight>
                <a:latin typeface="Consolas"/>
              </a:rPr>
              <a:t>windDirection</a:t>
            </a:r>
            <a:r>
              <a:rPr lang="en-US" sz="1600" dirty="0">
                <a:solidFill>
                  <a:schemeClr val="tx1"/>
                </a:solidFill>
                <a:highlight>
                  <a:srgbClr val="FFFFFF"/>
                </a:highlight>
                <a:latin typeface="Consolas"/>
              </a:rPr>
              <a:t>, </a:t>
            </a:r>
            <a:r>
              <a:rPr lang="en-US" sz="1600" dirty="0" err="1">
                <a:solidFill>
                  <a:srgbClr val="000080"/>
                </a:solidFill>
                <a:highlight>
                  <a:srgbClr val="FFFFFF"/>
                </a:highlight>
                <a:latin typeface="Consolas"/>
              </a:rPr>
              <a:t>pivotWS</a:t>
            </a:r>
            <a:r>
              <a:rPr lang="en-US" sz="1600" dirty="0">
                <a:solidFill>
                  <a:schemeClr val="tx1"/>
                </a:solidFill>
                <a:highlight>
                  <a:srgbClr val="FFFFFF"/>
                </a:highlight>
                <a:latin typeface="Consolas"/>
              </a:rPr>
              <a:t>), </a:t>
            </a:r>
            <a:r>
              <a:rPr lang="en-US" sz="1600" dirty="0">
                <a:solidFill>
                  <a:srgbClr val="000080"/>
                </a:solidFill>
                <a:highlight>
                  <a:srgbClr val="FFFFFF"/>
                </a:highlight>
                <a:latin typeface="Consolas"/>
              </a:rPr>
              <a:t>time</a:t>
            </a:r>
            <a:r>
              <a:rPr lang="en-US" sz="1600" dirty="0">
                <a:solidFill>
                  <a:schemeClr val="tx1"/>
                </a:solidFill>
                <a:highlight>
                  <a:srgbClr val="FFFFFF"/>
                </a:highlight>
                <a:latin typeface="Consolas"/>
              </a:rPr>
              <a:t>);</a:t>
            </a:r>
          </a:p>
          <a:p>
            <a:r>
              <a:rPr lang="en-US" sz="1600" dirty="0">
                <a:solidFill>
                  <a:srgbClr val="0000FF"/>
                </a:solidFill>
                <a:highlight>
                  <a:srgbClr val="FFFFFF"/>
                </a:highlight>
                <a:latin typeface="Consolas"/>
              </a:rPr>
              <a:t>float</a:t>
            </a:r>
            <a:r>
              <a:rPr lang="en-US" sz="1600" dirty="0">
                <a:solidFill>
                  <a:schemeClr val="tx2">
                    <a:lumMod val="60000"/>
                    <a:lumOff val="40000"/>
                  </a:schemeClr>
                </a:solidFill>
                <a:highlight>
                  <a:srgbClr val="FFFFFF"/>
                </a:highlight>
                <a:latin typeface="Consolas"/>
              </a:rPr>
              <a:t> </a:t>
            </a:r>
            <a:r>
              <a:rPr lang="en-US" sz="1600" dirty="0">
                <a:solidFill>
                  <a:srgbClr val="000080"/>
                </a:solidFill>
                <a:highlight>
                  <a:srgbClr val="FFFFFF"/>
                </a:highlight>
                <a:latin typeface="Consolas"/>
              </a:rPr>
              <a:t>animation </a:t>
            </a:r>
            <a:r>
              <a:rPr lang="en-US" sz="1600" dirty="0">
                <a:solidFill>
                  <a:schemeClr val="tx1"/>
                </a:solidFill>
                <a:highlight>
                  <a:srgbClr val="FFFFFF"/>
                </a:highlight>
                <a:latin typeface="Consolas"/>
              </a:rPr>
              <a:t>= </a:t>
            </a:r>
            <a:r>
              <a:rPr lang="en-US" sz="1600" dirty="0">
                <a:solidFill>
                  <a:srgbClr val="880000"/>
                </a:solidFill>
                <a:highlight>
                  <a:srgbClr val="FFFFFF"/>
                </a:highlight>
                <a:latin typeface="Consolas"/>
              </a:rPr>
              <a:t>sin</a:t>
            </a:r>
            <a:r>
              <a:rPr lang="en-US" sz="1600" dirty="0">
                <a:solidFill>
                  <a:schemeClr val="tx1"/>
                </a:solidFill>
                <a:highlight>
                  <a:srgbClr val="FFFFFF"/>
                </a:highlight>
                <a:latin typeface="Consolas"/>
              </a:rPr>
              <a:t>(</a:t>
            </a:r>
            <a:r>
              <a:rPr lang="en-US" sz="1600" dirty="0" err="1">
                <a:solidFill>
                  <a:srgbClr val="000080"/>
                </a:solidFill>
                <a:highlight>
                  <a:srgbClr val="FFFFFF"/>
                </a:highlight>
                <a:latin typeface="Consolas"/>
              </a:rPr>
              <a:t>windSpeed</a:t>
            </a:r>
            <a:r>
              <a:rPr lang="en-US" sz="1600" dirty="0">
                <a:solidFill>
                  <a:schemeClr val="tx1"/>
                </a:solidFill>
                <a:highlight>
                  <a:srgbClr val="FFFFFF"/>
                </a:highlight>
                <a:latin typeface="Consolas"/>
              </a:rPr>
              <a:t> * </a:t>
            </a:r>
            <a:r>
              <a:rPr lang="en-US" sz="1600" dirty="0">
                <a:solidFill>
                  <a:srgbClr val="000080"/>
                </a:solidFill>
                <a:highlight>
                  <a:srgbClr val="FFFFFF"/>
                </a:highlight>
                <a:latin typeface="Consolas"/>
              </a:rPr>
              <a:t>time</a:t>
            </a:r>
            <a:r>
              <a:rPr lang="en-US" sz="1600" dirty="0">
                <a:solidFill>
                  <a:schemeClr val="tx1"/>
                </a:solidFill>
                <a:highlight>
                  <a:srgbClr val="FFFFFF"/>
                </a:highlight>
                <a:latin typeface="Consolas"/>
              </a:rPr>
              <a:t> + </a:t>
            </a:r>
            <a:r>
              <a:rPr lang="en-US" sz="1600" dirty="0" err="1">
                <a:solidFill>
                  <a:srgbClr val="000080"/>
                </a:solidFill>
                <a:highlight>
                  <a:srgbClr val="FFFFFF"/>
                </a:highlight>
                <a:latin typeface="Consolas"/>
              </a:rPr>
              <a:t>timeOffset</a:t>
            </a:r>
            <a:r>
              <a:rPr lang="en-US" sz="1600" dirty="0">
                <a:solidFill>
                  <a:schemeClr val="tx1"/>
                </a:solidFill>
                <a:highlight>
                  <a:srgbClr val="FFFFFF"/>
                </a:highlight>
                <a:latin typeface="Consolas"/>
              </a:rPr>
              <a:t>);</a:t>
            </a:r>
          </a:p>
          <a:p>
            <a:r>
              <a:rPr lang="en-US" sz="1600" dirty="0">
                <a:solidFill>
                  <a:srgbClr val="0000FF"/>
                </a:solidFill>
                <a:highlight>
                  <a:srgbClr val="FFFFFF"/>
                </a:highlight>
                <a:latin typeface="Consolas"/>
              </a:rPr>
              <a:t>float</a:t>
            </a:r>
            <a:r>
              <a:rPr lang="en-US" sz="1600" dirty="0">
                <a:solidFill>
                  <a:srgbClr val="00B0F0"/>
                </a:solidFill>
                <a:highlight>
                  <a:srgbClr val="FFFFFF"/>
                </a:highlight>
                <a:latin typeface="Consolas"/>
              </a:rPr>
              <a:t> </a:t>
            </a:r>
            <a:r>
              <a:rPr lang="en-US" sz="1600" dirty="0">
                <a:solidFill>
                  <a:srgbClr val="000080"/>
                </a:solidFill>
                <a:highlight>
                  <a:srgbClr val="FFFFFF"/>
                </a:highlight>
                <a:latin typeface="Consolas"/>
              </a:rPr>
              <a:t>angle</a:t>
            </a:r>
            <a:r>
              <a:rPr lang="en-US" sz="1600" dirty="0">
                <a:solidFill>
                  <a:srgbClr val="7030A0"/>
                </a:solidFill>
                <a:highlight>
                  <a:srgbClr val="FFFFFF"/>
                </a:highlight>
                <a:latin typeface="Consolas"/>
              </a:rPr>
              <a:t> </a:t>
            </a:r>
            <a:r>
              <a:rPr lang="en-US" sz="1600" dirty="0">
                <a:solidFill>
                  <a:schemeClr val="tx1"/>
                </a:solidFill>
                <a:highlight>
                  <a:srgbClr val="FFFFFF"/>
                </a:highlight>
                <a:latin typeface="Consolas"/>
              </a:rPr>
              <a:t>= </a:t>
            </a:r>
            <a:r>
              <a:rPr lang="en-US" sz="1600" dirty="0" err="1">
                <a:solidFill>
                  <a:srgbClr val="000080"/>
                </a:solidFill>
                <a:highlight>
                  <a:srgbClr val="FFFFFF"/>
                </a:highlight>
                <a:latin typeface="Consolas"/>
              </a:rPr>
              <a:t>windIntensity</a:t>
            </a:r>
            <a:r>
              <a:rPr lang="en-US" sz="1600" dirty="0">
                <a:solidFill>
                  <a:schemeClr val="tx1"/>
                </a:solidFill>
                <a:highlight>
                  <a:srgbClr val="FFFFFF"/>
                </a:highlight>
                <a:latin typeface="Consolas"/>
              </a:rPr>
              <a:t> </a:t>
            </a:r>
            <a:r>
              <a:rPr lang="en-US" sz="1600">
                <a:solidFill>
                  <a:schemeClr val="tx1"/>
                </a:solidFill>
                <a:highlight>
                  <a:srgbClr val="FFFFFF"/>
                </a:highlight>
                <a:latin typeface="Consolas"/>
              </a:rPr>
              <a:t>* </a:t>
            </a:r>
            <a:r>
              <a:rPr lang="en-US" sz="1600">
                <a:solidFill>
                  <a:srgbClr val="000080"/>
                </a:solidFill>
                <a:highlight>
                  <a:srgbClr val="FFFFFF"/>
                </a:highlight>
                <a:latin typeface="Consolas"/>
              </a:rPr>
              <a:t>animation </a:t>
            </a:r>
            <a:r>
              <a:rPr lang="en-US" sz="1600">
                <a:solidFill>
                  <a:schemeClr val="tx1"/>
                </a:solidFill>
                <a:highlight>
                  <a:srgbClr val="FFFFFF"/>
                </a:highlight>
                <a:latin typeface="Consolas"/>
              </a:rPr>
              <a:t>* </a:t>
            </a:r>
            <a:r>
              <a:rPr lang="en-US" sz="1600" dirty="0">
                <a:solidFill>
                  <a:srgbClr val="000080"/>
                </a:solidFill>
                <a:highlight>
                  <a:srgbClr val="FFFFFF"/>
                </a:highlight>
                <a:latin typeface="Consolas"/>
              </a:rPr>
              <a:t>noise</a:t>
            </a:r>
            <a:r>
              <a:rPr lang="en-US" sz="1600" dirty="0">
                <a:solidFill>
                  <a:schemeClr val="tx1"/>
                </a:solidFill>
                <a:highlight>
                  <a:srgbClr val="FFFFFF"/>
                </a:highlight>
                <a:latin typeface="Consolas"/>
              </a:rPr>
              <a:t> + </a:t>
            </a:r>
            <a:r>
              <a:rPr lang="en-US" sz="1600" dirty="0">
                <a:solidFill>
                  <a:srgbClr val="000080"/>
                </a:solidFill>
                <a:highlight>
                  <a:srgbClr val="FFFFFF"/>
                </a:highlight>
                <a:latin typeface="Consolas"/>
              </a:rPr>
              <a:t>gust</a:t>
            </a:r>
            <a:r>
              <a:rPr lang="en-US" sz="1600" dirty="0">
                <a:solidFill>
                  <a:schemeClr val="tx1"/>
                </a:solidFill>
                <a:highlight>
                  <a:srgbClr val="FFFFFF"/>
                </a:highlight>
                <a:latin typeface="Consolas"/>
              </a:rPr>
              <a:t>;</a:t>
            </a:r>
          </a:p>
          <a:p>
            <a:endParaRPr lang="en-US" sz="1600" dirty="0">
              <a:solidFill>
                <a:schemeClr val="tx1"/>
              </a:solidFill>
              <a:highlight>
                <a:srgbClr val="FFFFFF"/>
              </a:highlight>
              <a:latin typeface="Consolas"/>
            </a:endParaRPr>
          </a:p>
        </p:txBody>
      </p:sp>
      <p:sp>
        <p:nvSpPr>
          <p:cNvPr id="9" name="Content Placeholder 2"/>
          <p:cNvSpPr>
            <a:spLocks noGrp="1"/>
          </p:cNvSpPr>
          <p:nvPr>
            <p:ph idx="1"/>
          </p:nvPr>
        </p:nvSpPr>
        <p:spPr>
          <a:xfrm>
            <a:off x="419100" y="514350"/>
            <a:ext cx="8229600" cy="838200"/>
          </a:xfrm>
        </p:spPr>
        <p:txBody>
          <a:bodyPr>
            <a:noAutofit/>
          </a:bodyPr>
          <a:lstStyle/>
          <a:p>
            <a:pPr marL="0" indent="0" algn="ctr">
              <a:buNone/>
            </a:pPr>
            <a:r>
              <a:rPr lang="en-US" sz="4000" dirty="0">
                <a:solidFill>
                  <a:schemeClr val="bg1">
                    <a:lumMod val="75000"/>
                  </a:schemeClr>
                </a:solidFill>
              </a:rPr>
              <a:t>Wind Animation: Ambient + Gust</a:t>
            </a:r>
          </a:p>
        </p:txBody>
      </p:sp>
    </p:spTree>
    <p:extLst>
      <p:ext uri="{BB962C8B-B14F-4D97-AF65-F5344CB8AC3E}">
        <p14:creationId xmlns:p14="http://schemas.microsoft.com/office/powerpoint/2010/main" val="333972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678180" y="206218"/>
            <a:ext cx="7886700" cy="655081"/>
          </a:xfrm>
        </p:spPr>
        <p:txBody>
          <a:bodyPr>
            <a:normAutofit fontScale="90000"/>
          </a:bodyPr>
          <a:lstStyle/>
          <a:p>
            <a:r>
              <a:rPr lang="en-US" sz="4000" dirty="0">
                <a:solidFill>
                  <a:schemeClr val="bg1"/>
                </a:solidFill>
              </a:rPr>
              <a:t>Vertex Time Offset?</a:t>
            </a:r>
          </a:p>
        </p:txBody>
      </p:sp>
      <p:sp>
        <p:nvSpPr>
          <p:cNvPr id="13" name="Content Placeholder 2"/>
          <p:cNvSpPr>
            <a:spLocks noGrp="1"/>
          </p:cNvSpPr>
          <p:nvPr>
            <p:ph idx="1"/>
          </p:nvPr>
        </p:nvSpPr>
        <p:spPr>
          <a:xfrm>
            <a:off x="457200" y="752081"/>
            <a:ext cx="8229600" cy="764299"/>
          </a:xfrm>
        </p:spPr>
        <p:txBody>
          <a:bodyPr>
            <a:normAutofit/>
          </a:bodyPr>
          <a:lstStyle/>
          <a:p>
            <a:pPr marL="0" indent="0" algn="ctr">
              <a:buNone/>
            </a:pPr>
            <a:r>
              <a:rPr lang="en-US" dirty="0">
                <a:solidFill>
                  <a:schemeClr val="bg1">
                    <a:lumMod val="75000"/>
                  </a:schemeClr>
                </a:solidFill>
              </a:rPr>
              <a:t>Fake Inertia – Very Important for organic look:</a:t>
            </a: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a:p>
            <a:pPr marL="0" indent="0" algn="ctr">
              <a:buNone/>
            </a:pPr>
            <a:endParaRPr lang="en-US" dirty="0">
              <a:solidFill>
                <a:schemeClr val="bg1">
                  <a:lumMod val="75000"/>
                </a:schemeClr>
              </a:solidFill>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5819" y="1390650"/>
            <a:ext cx="7394473"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43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4.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12" name="Title 1"/>
          <p:cNvSpPr>
            <a:spLocks noGrp="1"/>
          </p:cNvSpPr>
          <p:nvPr>
            <p:ph type="title"/>
          </p:nvPr>
        </p:nvSpPr>
        <p:spPr>
          <a:xfrm>
            <a:off x="-2552700" y="-64531"/>
            <a:ext cx="7886700" cy="655081"/>
          </a:xfrm>
        </p:spPr>
        <p:txBody>
          <a:bodyPr>
            <a:normAutofit/>
          </a:bodyPr>
          <a:lstStyle/>
          <a:p>
            <a:r>
              <a:rPr lang="en-US" sz="2800" dirty="0">
                <a:solidFill>
                  <a:schemeClr val="tx1">
                    <a:lumMod val="95000"/>
                    <a:lumOff val="5000"/>
                  </a:schemeClr>
                </a:solidFill>
              </a:rPr>
              <a:t>Update </a:t>
            </a:r>
            <a:r>
              <a:rPr lang="en-US" sz="2800" dirty="0" err="1">
                <a:solidFill>
                  <a:schemeClr val="tx1">
                    <a:lumMod val="95000"/>
                    <a:lumOff val="5000"/>
                  </a:schemeClr>
                </a:solidFill>
              </a:rPr>
              <a:t>Normals</a:t>
            </a:r>
            <a:r>
              <a:rPr lang="en-US" sz="2800" dirty="0">
                <a:solidFill>
                  <a:schemeClr val="tx1">
                    <a:lumMod val="95000"/>
                    <a:lumOff val="5000"/>
                  </a:schemeClr>
                </a:solidFill>
              </a:rPr>
              <a:t>!</a:t>
            </a:r>
          </a:p>
        </p:txBody>
      </p:sp>
    </p:spTree>
    <p:extLst>
      <p:ext uri="{BB962C8B-B14F-4D97-AF65-F5344CB8AC3E}">
        <p14:creationId xmlns:p14="http://schemas.microsoft.com/office/powerpoint/2010/main" val="33379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78180" y="164069"/>
            <a:ext cx="7886700" cy="655081"/>
          </a:xfrm>
        </p:spPr>
        <p:txBody>
          <a:bodyPr>
            <a:noAutofit/>
          </a:bodyPr>
          <a:lstStyle/>
          <a:p>
            <a:r>
              <a:rPr lang="en-US" sz="4000" dirty="0">
                <a:solidFill>
                  <a:schemeClr val="bg1"/>
                </a:solidFill>
              </a:rPr>
              <a:t>Global Wind Parameters</a:t>
            </a:r>
          </a:p>
        </p:txBody>
      </p:sp>
      <p:sp>
        <p:nvSpPr>
          <p:cNvPr id="10" name="TextBox 9"/>
          <p:cNvSpPr txBox="1"/>
          <p:nvPr/>
        </p:nvSpPr>
        <p:spPr>
          <a:xfrm>
            <a:off x="305516" y="2952750"/>
            <a:ext cx="4952284" cy="1200329"/>
          </a:xfrm>
          <a:prstGeom prst="rect">
            <a:avLst/>
          </a:prstGeom>
          <a:noFill/>
        </p:spPr>
        <p:txBody>
          <a:bodyPr wrap="square" rtlCol="0">
            <a:spAutoFit/>
          </a:bodyPr>
          <a:lstStyle/>
          <a:p>
            <a:r>
              <a:rPr lang="en-US" sz="2400" dirty="0">
                <a:solidFill>
                  <a:schemeClr val="bg1">
                    <a:lumMod val="75000"/>
                  </a:schemeClr>
                </a:solidFill>
              </a:rPr>
              <a:t>Sampled in every wind type:</a:t>
            </a:r>
          </a:p>
          <a:p>
            <a:r>
              <a:rPr lang="en-US" sz="2400" dirty="0">
                <a:solidFill>
                  <a:schemeClr val="bg1">
                    <a:lumMod val="75000"/>
                  </a:schemeClr>
                </a:solidFill>
              </a:rPr>
              <a:t>Baked Pivot, Object Pivot, Cloth, Hair, UV Wind, </a:t>
            </a:r>
            <a:r>
              <a:rPr lang="en-US" sz="2400" dirty="0" err="1">
                <a:solidFill>
                  <a:schemeClr val="bg1">
                    <a:lumMod val="75000"/>
                  </a:schemeClr>
                </a:solidFill>
              </a:rPr>
              <a:t>etc</a:t>
            </a:r>
            <a:r>
              <a:rPr lang="en-US" sz="2400" dirty="0">
                <a:solidFill>
                  <a:schemeClr val="bg1">
                    <a:lumMod val="75000"/>
                  </a:schemeClr>
                </a:solidFill>
              </a:rPr>
              <a:t>…</a:t>
            </a:r>
          </a:p>
        </p:txBody>
      </p:sp>
      <p:pic>
        <p:nvPicPr>
          <p:cNvPr id="11269"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3766" y="1047750"/>
            <a:ext cx="4755434" cy="1564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4189" y="971550"/>
            <a:ext cx="3226411" cy="3226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000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5.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7" name="Title 1"/>
          <p:cNvSpPr>
            <a:spLocks noGrp="1"/>
          </p:cNvSpPr>
          <p:nvPr>
            <p:ph type="title"/>
          </p:nvPr>
        </p:nvSpPr>
        <p:spPr>
          <a:xfrm>
            <a:off x="-2095500" y="4476750"/>
            <a:ext cx="7886700" cy="655081"/>
          </a:xfrm>
        </p:spPr>
        <p:txBody>
          <a:bodyPr>
            <a:noAutofit/>
          </a:bodyPr>
          <a:lstStyle/>
          <a:p>
            <a:r>
              <a:rPr lang="en-US" sz="2800" dirty="0"/>
              <a:t>Character Interaction</a:t>
            </a:r>
          </a:p>
        </p:txBody>
      </p:sp>
    </p:spTree>
    <p:extLst>
      <p:ext uri="{BB962C8B-B14F-4D97-AF65-F5344CB8AC3E}">
        <p14:creationId xmlns:p14="http://schemas.microsoft.com/office/powerpoint/2010/main" val="378316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7" name="Title 1"/>
          <p:cNvSpPr>
            <a:spLocks noGrp="1"/>
          </p:cNvSpPr>
          <p:nvPr>
            <p:ph type="title"/>
          </p:nvPr>
        </p:nvSpPr>
        <p:spPr>
          <a:xfrm>
            <a:off x="678180" y="-64531"/>
            <a:ext cx="7886700" cy="655081"/>
          </a:xfrm>
        </p:spPr>
        <p:txBody>
          <a:bodyPr>
            <a:noAutofit/>
          </a:bodyPr>
          <a:lstStyle/>
          <a:p>
            <a:r>
              <a:rPr lang="en-US" sz="3600" dirty="0"/>
              <a:t>Player Push</a:t>
            </a:r>
          </a:p>
        </p:txBody>
      </p:sp>
    </p:spTree>
    <p:extLst>
      <p:ext uri="{BB962C8B-B14F-4D97-AF65-F5344CB8AC3E}">
        <p14:creationId xmlns:p14="http://schemas.microsoft.com/office/powerpoint/2010/main" val="38452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7.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7" name="Title 1"/>
          <p:cNvSpPr>
            <a:spLocks noGrp="1"/>
          </p:cNvSpPr>
          <p:nvPr>
            <p:ph type="title"/>
          </p:nvPr>
        </p:nvSpPr>
        <p:spPr>
          <a:xfrm>
            <a:off x="3505200" y="-95250"/>
            <a:ext cx="7886700" cy="655081"/>
          </a:xfrm>
        </p:spPr>
        <p:txBody>
          <a:bodyPr>
            <a:noAutofit/>
          </a:bodyPr>
          <a:lstStyle/>
          <a:p>
            <a:r>
              <a:rPr lang="en-US" sz="2800" dirty="0"/>
              <a:t>Player UV Interaction</a:t>
            </a:r>
          </a:p>
        </p:txBody>
      </p:sp>
    </p:spTree>
    <p:extLst>
      <p:ext uri="{BB962C8B-B14F-4D97-AF65-F5344CB8AC3E}">
        <p14:creationId xmlns:p14="http://schemas.microsoft.com/office/powerpoint/2010/main" val="274277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7624</Words>
  <Application>Microsoft Office PowerPoint</Application>
  <PresentationFormat>全屏显示(16:9)</PresentationFormat>
  <Paragraphs>601</Paragraphs>
  <Slides>137</Slides>
  <Notes>137</Notes>
  <HiddenSlides>0</HiddenSlides>
  <MMClips>21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137</vt:i4>
      </vt:variant>
    </vt:vector>
  </HeadingPairs>
  <TitlesOfParts>
    <vt:vector size="142" baseType="lpstr">
      <vt:lpstr>Arial</vt:lpstr>
      <vt:lpstr>Calibri</vt:lpstr>
      <vt:lpstr>Consolas</vt:lpstr>
      <vt:lpstr>Wingdings</vt:lpstr>
      <vt:lpstr>Office Theme</vt:lpstr>
      <vt:lpstr>The Technical Art of Uncharted 4  Waylon Brinck – Technical Art Director  Andrew Maximov – Lead Technical Artist</vt:lpstr>
      <vt:lpstr>PowerPoint 演示文稿</vt:lpstr>
      <vt:lpstr>Introduction…</vt:lpstr>
      <vt:lpstr>Overview</vt:lpstr>
      <vt:lpstr>PowerPoint 演示文稿</vt:lpstr>
      <vt:lpstr>About Our Renderer</vt:lpstr>
      <vt:lpstr>Tonemapping and HDR Color Grading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vt:lpstr>
      <vt:lpstr>PowerPoint 演示文稿</vt:lpstr>
      <vt:lpstr>PowerPoint 演示文稿</vt:lpstr>
      <vt:lpstr>Mip Fog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Micro-Shadow BRDF Term</vt:lpstr>
      <vt:lpstr>PowerPoint 演示文稿</vt:lpstr>
      <vt:lpstr>Geometry-&gt;Roughness</vt:lpstr>
      <vt:lpstr>What’s Lost?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Special-Case Materials</vt:lpstr>
      <vt:lpstr>PowerPoint 演示文稿</vt:lpstr>
      <vt:lpstr>PowerPoint 演示文稿</vt:lpstr>
      <vt:lpstr>PowerPoint 演示文稿</vt:lpstr>
      <vt:lpstr>PowerPoint 演示文稿</vt:lpstr>
      <vt:lpstr>PowerPoint 演示文稿</vt:lpstr>
      <vt:lpstr>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Special-Case Materials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Special-Case Materials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And now…</vt:lpstr>
      <vt:lpstr>Video Link in Notes</vt:lpstr>
      <vt:lpstr>PowerPoint 演示文稿</vt:lpstr>
      <vt:lpstr>PowerPoint 演示文稿</vt:lpstr>
      <vt:lpstr>Pivot Data</vt:lpstr>
      <vt:lpstr>PowerPoint 演示文稿</vt:lpstr>
      <vt:lpstr>PowerPoint 演示文稿</vt:lpstr>
      <vt:lpstr>Improved Vertex Color Pivot Authoring</vt:lpstr>
      <vt:lpstr>Invest in debug tools</vt:lpstr>
      <vt:lpstr>PowerPoint 演示文稿</vt:lpstr>
      <vt:lpstr>PowerPoint 演示文稿</vt:lpstr>
      <vt:lpstr>PowerPoint 演示文稿</vt:lpstr>
      <vt:lpstr>Vertex Time Offset?</vt:lpstr>
      <vt:lpstr>Update Normals!</vt:lpstr>
      <vt:lpstr>Global Wind Parameters</vt:lpstr>
      <vt:lpstr>Character Interaction</vt:lpstr>
      <vt:lpstr>Player Push</vt:lpstr>
      <vt:lpstr>Player UV Interaction</vt:lpstr>
      <vt:lpstr>Improving Interactivity</vt:lpstr>
      <vt:lpstr>PowerPoint 演示文稿</vt:lpstr>
      <vt:lpstr>Particle Interaction With Shaders:</vt:lpstr>
      <vt:lpstr>Pivots on Skinned Meshes?</vt:lpstr>
      <vt:lpstr>Pivots on Skinned Meshes</vt:lpstr>
      <vt:lpstr>Hair Wind</vt:lpstr>
      <vt:lpstr>Direction on Skinned Meshes</vt:lpstr>
      <vt:lpstr>PowerPoint 演示文稿</vt:lpstr>
      <vt:lpstr>Hair Gravity</vt:lpstr>
      <vt:lpstr>Hair Gravity 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 Conclusion</vt:lpstr>
      <vt:lpstr>Naughty Dog is Hiring!</vt:lpstr>
      <vt:lpstr>Acknowledgements</vt:lpstr>
      <vt:lpstr>References</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2014-02-14T19:33:22Z</dcterms:created>
  <dcterms:modified xsi:type="dcterms:W3CDTF">2021-10-02T11:28:22Z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90953723</vt:lpwstr>
  </property>
  <property fmtid="{D5CDD505-2E9C-101B-9397-08002B2CF9AE}" name="NXPowerLiteSettings" pid="3">
    <vt:lpwstr>E700052003A000</vt:lpwstr>
  </property>
  <property fmtid="{D5CDD505-2E9C-101B-9397-08002B2CF9AE}" name="NXPowerLiteVersion" pid="4">
    <vt:lpwstr>D9.1.0</vt:lpwstr>
  </property>
  <property fmtid="{D5CDD505-2E9C-101B-9397-08002B2CF9AE}" name="_LCID" pid="5">
    <vt:i4>1033</vt:i4>
  </property>
  <property fmtid="{D5CDD505-2E9C-101B-9397-08002B2CF9AE}" name="_Version" pid="6">
    <vt:lpwstr>12.0.4518</vt:lpwstr>
  </property>
</Properties>
</file>